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sldIdLst>
    <p:sldId id="265" r:id="rId2"/>
    <p:sldId id="260" r:id="rId3"/>
    <p:sldId id="273" r:id="rId4"/>
    <p:sldId id="274" r:id="rId5"/>
    <p:sldId id="271" r:id="rId6"/>
    <p:sldId id="272" r:id="rId7"/>
    <p:sldId id="275" r:id="rId8"/>
    <p:sldId id="267" r:id="rId9"/>
    <p:sldId id="270"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44734B3-9584-4385-932A-8105B88BD382}" type="datetimeFigureOut">
              <a:rPr lang="en-IN" smtClean="0"/>
              <a:t>05-12-2020</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32DAEA-FEE4-4AE2-9475-B6D0F97F0061}" type="slidenum">
              <a:rPr lang="en-IN" smtClean="0"/>
              <a:t>‹#›</a:t>
            </a:fld>
            <a:endParaRPr lang="en-IN"/>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5920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734B3-9584-4385-932A-8105B88BD382}"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223304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734B3-9584-4385-932A-8105B88BD382}"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208393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734B3-9584-4385-932A-8105B88BD382}"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145380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44734B3-9584-4385-932A-8105B88BD382}" type="datetimeFigureOut">
              <a:rPr lang="en-IN" smtClean="0"/>
              <a:t>05-12-2020</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32DAEA-FEE4-4AE2-9475-B6D0F97F0061}"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8498743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4734B3-9584-4385-932A-8105B88BD382}" type="datetimeFigureOut">
              <a:rPr lang="en-IN" smtClean="0"/>
              <a:t>05-12-2020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75368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4734B3-9584-4385-932A-8105B88BD382}" type="datetimeFigureOut">
              <a:rPr lang="en-IN" smtClean="0"/>
              <a:t>05-12-2020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63634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4734B3-9584-4385-932A-8105B88BD382}" type="datetimeFigureOut">
              <a:rPr lang="en-IN" smtClean="0"/>
              <a:t>05-12-2020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259454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734B3-9584-4385-932A-8105B88BD382}" type="datetimeFigureOut">
              <a:rPr lang="en-IN" smtClean="0"/>
              <a:t>05-12-2020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32DAEA-FEE4-4AE2-9475-B6D0F97F0061}" type="slidenum">
              <a:rPr lang="en-IN" smtClean="0"/>
              <a:t>‹#›</a:t>
            </a:fld>
            <a:endParaRPr lang="en-IN"/>
          </a:p>
        </p:txBody>
      </p:sp>
    </p:spTree>
    <p:extLst>
      <p:ext uri="{BB962C8B-B14F-4D97-AF65-F5344CB8AC3E}">
        <p14:creationId xmlns:p14="http://schemas.microsoft.com/office/powerpoint/2010/main" val="12332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44734B3-9584-4385-932A-8105B88BD382}" type="datetimeFigureOut">
              <a:rPr lang="en-IN" smtClean="0"/>
              <a:t>05-12-2020</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32DAEA-FEE4-4AE2-9475-B6D0F97F0061}"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058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44734B3-9584-4385-932A-8105B88BD382}" type="datetimeFigureOut">
              <a:rPr lang="en-IN" smtClean="0"/>
              <a:t>05-12-2020</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32DAEA-FEE4-4AE2-9475-B6D0F97F0061}"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098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44734B3-9584-4385-932A-8105B88BD382}" type="datetimeFigureOut">
              <a:rPr lang="en-IN" smtClean="0"/>
              <a:t>05-12-2020</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32DAEA-FEE4-4AE2-9475-B6D0F97F0061}"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8064481"/>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share.net/mobile/gsantosh031/face-recognition-ppt" TargetMode="External"/><Relationship Id="rId2" Type="http://schemas.openxmlformats.org/officeDocument/2006/relationships/hyperlink" Target="https://www.facefirst.com/blog/amazing-uses-for-face-recognition-facial-recognition-use-case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201095-9409-4125-BCC8-47909225D67C}"/>
              </a:ext>
            </a:extLst>
          </p:cNvPr>
          <p:cNvSpPr>
            <a:spLocks noGrp="1"/>
          </p:cNvSpPr>
          <p:nvPr>
            <p:ph type="subTitle" idx="1"/>
          </p:nvPr>
        </p:nvSpPr>
        <p:spPr>
          <a:xfrm>
            <a:off x="898014" y="1109078"/>
            <a:ext cx="10226180" cy="3800945"/>
          </a:xfrm>
        </p:spPr>
        <p:txBody>
          <a:bodyPr>
            <a:normAutofit/>
          </a:bodyPr>
          <a:lstStyle/>
          <a:p>
            <a:r>
              <a:rPr lang="en-US" sz="7200" b="1" dirty="0">
                <a:solidFill>
                  <a:schemeClr val="bg2">
                    <a:lumMod val="10000"/>
                  </a:schemeClr>
                </a:solidFill>
                <a:latin typeface="Algerian" panose="04020705040A02060702" pitchFamily="82" charset="0"/>
                <a:cs typeface="Times New Roman" panose="02020603050405020304" pitchFamily="18" charset="0"/>
              </a:rPr>
              <a:t>FACE RECOGNITION</a:t>
            </a:r>
            <a:br>
              <a:rPr lang="en-US" sz="7200" b="1" dirty="0">
                <a:solidFill>
                  <a:srgbClr val="000099"/>
                </a:solidFill>
                <a:latin typeface="Times New Roman" panose="02020603050405020304" pitchFamily="18" charset="0"/>
                <a:cs typeface="Times New Roman" panose="02020603050405020304" pitchFamily="18" charset="0"/>
              </a:rPr>
            </a:br>
            <a:r>
              <a:rPr lang="en-US" sz="2800" b="1" i="1" dirty="0">
                <a:solidFill>
                  <a:schemeClr val="bg2">
                    <a:lumMod val="10000"/>
                  </a:schemeClr>
                </a:solidFill>
                <a:latin typeface="Times New Roman" panose="02020603050405020304" pitchFamily="18" charset="0"/>
                <a:cs typeface="Times New Roman" panose="02020603050405020304" pitchFamily="18" charset="0"/>
              </a:rPr>
              <a:t>“</a:t>
            </a:r>
            <a:r>
              <a:rPr lang="en-US" sz="2800" i="1" dirty="0">
                <a:solidFill>
                  <a:schemeClr val="bg2">
                    <a:lumMod val="10000"/>
                  </a:schemeClr>
                </a:solidFill>
                <a:latin typeface="Times New Roman" panose="02020603050405020304" pitchFamily="18" charset="0"/>
                <a:cs typeface="Times New Roman" panose="02020603050405020304" pitchFamily="18" charset="0"/>
              </a:rPr>
              <a:t>AN APPLICATION OF DIGITAL IMAGE PROCESSING</a:t>
            </a:r>
            <a:r>
              <a:rPr lang="en-US" sz="2800" b="1" i="1" dirty="0">
                <a:solidFill>
                  <a:schemeClr val="bg2">
                    <a:lumMod val="10000"/>
                  </a:schemeClr>
                </a:solidFill>
                <a:latin typeface="Times New Roman" panose="02020603050405020304" pitchFamily="18" charset="0"/>
                <a:cs typeface="Times New Roman" panose="02020603050405020304" pitchFamily="18" charset="0"/>
              </a:rPr>
              <a:t>”</a:t>
            </a:r>
            <a:br>
              <a:rPr lang="en-US" sz="6000" dirty="0">
                <a:solidFill>
                  <a:schemeClr val="bg2">
                    <a:lumMod val="10000"/>
                  </a:schemeClr>
                </a:solidFill>
                <a:latin typeface="Times New Roman" panose="02020603050405020304" pitchFamily="18" charset="0"/>
                <a:cs typeface="Times New Roman" panose="02020603050405020304" pitchFamily="18" charset="0"/>
              </a:rPr>
            </a:br>
            <a:endParaRPr lang="en-IN" dirty="0">
              <a:solidFill>
                <a:schemeClr val="bg2">
                  <a:lumMod val="10000"/>
                </a:schemeClr>
              </a:solidFill>
            </a:endParaRPr>
          </a:p>
        </p:txBody>
      </p:sp>
      <p:sp>
        <p:nvSpPr>
          <p:cNvPr id="5" name="Title 4">
            <a:extLst>
              <a:ext uri="{FF2B5EF4-FFF2-40B4-BE49-F238E27FC236}">
                <a16:creationId xmlns:a16="http://schemas.microsoft.com/office/drawing/2014/main" id="{2CD8D6B5-9A71-4F58-943B-41200AF49E2F}"/>
              </a:ext>
            </a:extLst>
          </p:cNvPr>
          <p:cNvSpPr>
            <a:spLocks noGrp="1"/>
          </p:cNvSpPr>
          <p:nvPr>
            <p:ph type="ctrTitle"/>
          </p:nvPr>
        </p:nvSpPr>
        <p:spPr>
          <a:xfrm>
            <a:off x="1602297" y="6083116"/>
            <a:ext cx="6392411" cy="727379"/>
          </a:xfrm>
        </p:spPr>
        <p:txBody>
          <a:bodyPr/>
          <a:lstStyle/>
          <a:p>
            <a:pPr algn="l"/>
            <a:r>
              <a:rPr lang="en-IN" sz="1800" b="1" dirty="0">
                <a:latin typeface="Times New Roman" panose="02020603050405020304" pitchFamily="18" charset="0"/>
                <a:cs typeface="Times New Roman" panose="02020603050405020304" pitchFamily="18" charset="0"/>
              </a:rPr>
              <a:t>SHIVALINGESH.S.DHADED          PES1201801888</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ROSHAN.N.KALPAVRUKSHA       PES1201802834</a:t>
            </a:r>
            <a:br>
              <a:rPr lang="en-IN" sz="1800" b="1" dirty="0">
                <a:latin typeface="Times New Roman" panose="02020603050405020304" pitchFamily="18" charset="0"/>
                <a:cs typeface="Times New Roman" panose="02020603050405020304" pitchFamily="18" charset="0"/>
              </a:rPr>
            </a:b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GUIDE NAME – LAVANYA KRISHNA</a:t>
            </a:r>
            <a:r>
              <a:rPr lang="en-IN" sz="1800" dirty="0">
                <a:latin typeface="Arial Black" panose="020B0A04020102020204" pitchFamily="34" charset="0"/>
              </a:rPr>
              <a:t>       </a:t>
            </a:r>
          </a:p>
        </p:txBody>
      </p:sp>
      <p:pic>
        <p:nvPicPr>
          <p:cNvPr id="8" name="Picture 7">
            <a:extLst>
              <a:ext uri="{FF2B5EF4-FFF2-40B4-BE49-F238E27FC236}">
                <a16:creationId xmlns:a16="http://schemas.microsoft.com/office/drawing/2014/main" id="{F608EE04-ACA1-47A8-9E93-8D822008E043}"/>
              </a:ext>
            </a:extLst>
          </p:cNvPr>
          <p:cNvPicPr>
            <a:picLocks noChangeAspect="1"/>
          </p:cNvPicPr>
          <p:nvPr/>
        </p:nvPicPr>
        <p:blipFill>
          <a:blip r:embed="rId2"/>
          <a:stretch>
            <a:fillRect/>
          </a:stretch>
        </p:blipFill>
        <p:spPr>
          <a:xfrm>
            <a:off x="4666686" y="3016985"/>
            <a:ext cx="3122687" cy="2567031"/>
          </a:xfrm>
          <a:prstGeom prst="rect">
            <a:avLst/>
          </a:prstGeom>
        </p:spPr>
      </p:pic>
      <p:pic>
        <p:nvPicPr>
          <p:cNvPr id="10" name="Picture 9">
            <a:extLst>
              <a:ext uri="{FF2B5EF4-FFF2-40B4-BE49-F238E27FC236}">
                <a16:creationId xmlns:a16="http://schemas.microsoft.com/office/drawing/2014/main" id="{FD34434F-23A6-4F91-99A8-E326595020B6}"/>
              </a:ext>
            </a:extLst>
          </p:cNvPr>
          <p:cNvPicPr>
            <a:picLocks noChangeAspect="1"/>
          </p:cNvPicPr>
          <p:nvPr/>
        </p:nvPicPr>
        <p:blipFill>
          <a:blip r:embed="rId3"/>
          <a:stretch>
            <a:fillRect/>
          </a:stretch>
        </p:blipFill>
        <p:spPr>
          <a:xfrm>
            <a:off x="1294702" y="3009550"/>
            <a:ext cx="3122687" cy="2567031"/>
          </a:xfrm>
          <a:prstGeom prst="rect">
            <a:avLst/>
          </a:prstGeom>
        </p:spPr>
      </p:pic>
      <p:pic>
        <p:nvPicPr>
          <p:cNvPr id="14" name="Picture 13">
            <a:extLst>
              <a:ext uri="{FF2B5EF4-FFF2-40B4-BE49-F238E27FC236}">
                <a16:creationId xmlns:a16="http://schemas.microsoft.com/office/drawing/2014/main" id="{68BDD7CC-A3E0-4177-821A-79FD41BC11CA}"/>
              </a:ext>
            </a:extLst>
          </p:cNvPr>
          <p:cNvPicPr>
            <a:picLocks noChangeAspect="1"/>
          </p:cNvPicPr>
          <p:nvPr/>
        </p:nvPicPr>
        <p:blipFill>
          <a:blip r:embed="rId4"/>
          <a:stretch>
            <a:fillRect/>
          </a:stretch>
        </p:blipFill>
        <p:spPr>
          <a:xfrm>
            <a:off x="7994708" y="3016985"/>
            <a:ext cx="2902589" cy="2567031"/>
          </a:xfrm>
          <a:prstGeom prst="rect">
            <a:avLst/>
          </a:prstGeom>
        </p:spPr>
      </p:pic>
    </p:spTree>
    <p:extLst>
      <p:ext uri="{BB962C8B-B14F-4D97-AF65-F5344CB8AC3E}">
        <p14:creationId xmlns:p14="http://schemas.microsoft.com/office/powerpoint/2010/main" val="1599869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729842" y="117450"/>
            <a:ext cx="10242958" cy="2054250"/>
          </a:xfrm>
        </p:spPr>
        <p:txBody>
          <a:bodyPr>
            <a:normAutofit/>
          </a:bodyPr>
          <a:lstStyle/>
          <a:p>
            <a:r>
              <a:rPr lang="en-IN" sz="6000" dirty="0">
                <a:latin typeface="Algerian" panose="04020705040A02060702" pitchFamily="82" charset="0"/>
              </a:rPr>
              <a:t>CONCLUSION</a:t>
            </a: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80E288C3-623F-456A-8751-3F7E75CF0A8C}"/>
              </a:ext>
            </a:extLst>
          </p:cNvPr>
          <p:cNvSpPr txBox="1"/>
          <p:nvPr/>
        </p:nvSpPr>
        <p:spPr>
          <a:xfrm>
            <a:off x="1096161" y="1300293"/>
            <a:ext cx="10242958" cy="6063198"/>
          </a:xfrm>
          <a:prstGeom prst="rect">
            <a:avLst/>
          </a:prstGeom>
          <a:noFill/>
        </p:spPr>
        <p:txBody>
          <a:bodyPr wrap="square" rtlCol="0">
            <a:spAutoFit/>
          </a:bodyPr>
          <a:lstStyle/>
          <a:p>
            <a:pPr marL="342900" indent="-342900" algn="just">
              <a:buFont typeface="Wingdings" panose="05000000000000000000" pitchFamily="2" charset="2"/>
              <a:buChar char="§"/>
            </a:pPr>
            <a:r>
              <a:rPr lang="en-IN" sz="2000" dirty="0">
                <a:solidFill>
                  <a:schemeClr val="accent2">
                    <a:lumMod val="50000"/>
                  </a:schemeClr>
                </a:solidFill>
                <a:latin typeface="Times New Roman" panose="02020603050405020304" pitchFamily="18" charset="0"/>
                <a:cs typeface="Times New Roman" panose="02020603050405020304" pitchFamily="18" charset="0"/>
              </a:rPr>
              <a:t>Factors such as environmental changes and mild changes in appearance impact the technology to a greater degree than many expect</a:t>
            </a:r>
          </a:p>
          <a:p>
            <a:pPr marL="342900" indent="-342900" algn="just">
              <a:buFont typeface="Wingdings" panose="05000000000000000000" pitchFamily="2" charset="2"/>
              <a:buChar char="§"/>
            </a:pPr>
            <a:r>
              <a:rPr lang="en-IN" sz="2000" dirty="0">
                <a:solidFill>
                  <a:schemeClr val="accent2">
                    <a:lumMod val="50000"/>
                  </a:schemeClr>
                </a:solidFill>
                <a:latin typeface="Times New Roman" panose="02020603050405020304" pitchFamily="18" charset="0"/>
                <a:cs typeface="Times New Roman" panose="02020603050405020304" pitchFamily="18" charset="0"/>
              </a:rPr>
              <a:t>For implementations where the biometric system must verify and identify users reliably over time, facial scan can be a very difficult, but not impossible, technology to implement successfully</a:t>
            </a:r>
          </a:p>
          <a:p>
            <a:pPr marL="342900" indent="-342900" algn="just">
              <a:buFont typeface="Wingdings" panose="05000000000000000000" pitchFamily="2" charset="2"/>
              <a:buChar char="§"/>
            </a:pPr>
            <a:r>
              <a:rPr lang="en-IN" sz="2000" dirty="0">
                <a:solidFill>
                  <a:schemeClr val="accent2">
                    <a:lumMod val="50000"/>
                  </a:schemeClr>
                </a:solidFill>
                <a:latin typeface="Times New Roman" panose="02020603050405020304" pitchFamily="18" charset="0"/>
                <a:cs typeface="Times New Roman" panose="02020603050405020304" pitchFamily="18" charset="0"/>
              </a:rPr>
              <a:t>It has the potential for privacy abuse due to non cooperative enrolment and identification capabilities</a:t>
            </a:r>
          </a:p>
          <a:p>
            <a:pPr marL="342900" indent="-342900" algn="just">
              <a:buFont typeface="Wingdings" panose="05000000000000000000" pitchFamily="2" charset="2"/>
              <a:buChar char="§"/>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Recent research has proven that Multispectral/Hyperspectral Imaging System would be the future of human FR</a:t>
            </a:r>
          </a:p>
          <a:p>
            <a:pPr marL="342900" indent="-342900" algn="just">
              <a:buFont typeface="Wingdings" panose="05000000000000000000" pitchFamily="2" charset="2"/>
              <a:buChar char="§"/>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Forecasters opine that this technology is expected to grow at a formidable rate and will generate huge revenues in the coming years. Security and surveillances are the major segments which will be deeply influenced. It is estimated that it will also be adopted by retailers and banking systems in coming years to keep fraud in debit/credit card purchases and payment especially the ones that are online. This technology would fill in the loopholes of largely prevalent inadequate password system. In the long run, robots using facial recognition technology may also come to foray. They can be helpful in completing the tasks that are impractical or difficult for human beings to complete</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17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897623" y="327175"/>
            <a:ext cx="10242958" cy="2054250"/>
          </a:xfrm>
        </p:spPr>
        <p:txBody>
          <a:bodyPr>
            <a:normAutofit/>
          </a:bodyPr>
          <a:lstStyle/>
          <a:p>
            <a:r>
              <a:rPr lang="en-IN" sz="6000" dirty="0">
                <a:latin typeface="Algerian" panose="04020705040A02060702" pitchFamily="82" charset="0"/>
              </a:rPr>
              <a:t>REFERENCES</a:t>
            </a: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97623" y="1152964"/>
            <a:ext cx="10637240" cy="67113"/>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7BB0D9B-8380-4EAA-9BF6-C90F671C05A6}"/>
              </a:ext>
            </a:extLst>
          </p:cNvPr>
          <p:cNvSpPr txBox="1"/>
          <p:nvPr/>
        </p:nvSpPr>
        <p:spPr>
          <a:xfrm>
            <a:off x="897623" y="2105636"/>
            <a:ext cx="10637240" cy="1600438"/>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https://www.facefirst.com/blog/amazing-uses-for-face-recognition-facial-recognition-use-cases/</a:t>
            </a:r>
            <a:endParaRPr lang="en-IN" sz="2000" dirty="0">
              <a:solidFill>
                <a:srgbClr val="0070C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https://www.slideshare.net/mobile/gsantosh031/face-recognition-ppt</a:t>
            </a:r>
            <a:endParaRPr lang="en-IN" sz="2000" dirty="0">
              <a:solidFill>
                <a:srgbClr val="0070C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solidFill>
                  <a:srgbClr val="0070C0"/>
                </a:solidFill>
                <a:latin typeface="Times New Roman" panose="02020603050405020304" pitchFamily="18" charset="0"/>
                <a:cs typeface="Times New Roman" panose="02020603050405020304" pitchFamily="18" charset="0"/>
              </a:rPr>
              <a:t>Digital Image Processing, 3</a:t>
            </a:r>
            <a:r>
              <a:rPr lang="en-IN" sz="2000" baseline="30000" dirty="0">
                <a:solidFill>
                  <a:srgbClr val="0070C0"/>
                </a:solidFill>
                <a:latin typeface="Times New Roman" panose="02020603050405020304" pitchFamily="18" charset="0"/>
                <a:cs typeface="Times New Roman" panose="02020603050405020304" pitchFamily="18" charset="0"/>
              </a:rPr>
              <a:t>rd</a:t>
            </a:r>
            <a:r>
              <a:rPr lang="en-IN" sz="2000" dirty="0">
                <a:solidFill>
                  <a:srgbClr val="0070C0"/>
                </a:solidFill>
                <a:latin typeface="Times New Roman" panose="02020603050405020304" pitchFamily="18" charset="0"/>
                <a:cs typeface="Times New Roman" panose="02020603050405020304" pitchFamily="18" charset="0"/>
              </a:rPr>
              <a:t> edition, WILLAM.K.PRATT</a:t>
            </a:r>
          </a:p>
          <a:p>
            <a:pPr marL="285750" indent="-285750">
              <a:buFont typeface="Wingdings" panose="05000000000000000000" pitchFamily="2" charset="2"/>
              <a:buChar char="q"/>
            </a:pPr>
            <a:r>
              <a:rPr lang="en-IN" sz="2000" dirty="0">
                <a:solidFill>
                  <a:srgbClr val="0070C0"/>
                </a:solidFill>
                <a:latin typeface="Times New Roman" panose="02020603050405020304" pitchFamily="18" charset="0"/>
                <a:cs typeface="Times New Roman" panose="02020603050405020304" pitchFamily="18" charset="0"/>
              </a:rPr>
              <a:t>Fundamentals of Digital Image Processing, ANIL.K.JAIN</a:t>
            </a:r>
          </a:p>
          <a:p>
            <a:endParaRPr lang="en-IN" dirty="0"/>
          </a:p>
        </p:txBody>
      </p:sp>
    </p:spTree>
    <p:extLst>
      <p:ext uri="{BB962C8B-B14F-4D97-AF65-F5344CB8AC3E}">
        <p14:creationId xmlns:p14="http://schemas.microsoft.com/office/powerpoint/2010/main" val="339979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4DBE-4989-4F8E-822E-21A4B56FA0A4}"/>
              </a:ext>
            </a:extLst>
          </p:cNvPr>
          <p:cNvSpPr>
            <a:spLocks noGrp="1"/>
          </p:cNvSpPr>
          <p:nvPr>
            <p:ph type="title"/>
          </p:nvPr>
        </p:nvSpPr>
        <p:spPr>
          <a:xfrm>
            <a:off x="411061" y="276837"/>
            <a:ext cx="10942739" cy="1413852"/>
          </a:xfrm>
        </p:spPr>
        <p:txBody>
          <a:bodyPr>
            <a:normAutofit/>
          </a:bodyPr>
          <a:lstStyle/>
          <a:p>
            <a:r>
              <a:rPr lang="en-IN" sz="4000" dirty="0">
                <a:latin typeface="Algerian" panose="04020705040A02060702" pitchFamily="82" charset="0"/>
              </a:rPr>
              <a:t>    </a:t>
            </a:r>
            <a:r>
              <a:rPr lang="en-IN" sz="6000" dirty="0">
                <a:latin typeface="Algerian" panose="04020705040A02060702" pitchFamily="82" charset="0"/>
                <a:cs typeface="Times New Roman" panose="02020603050405020304" pitchFamily="18" charset="0"/>
              </a:rPr>
              <a:t>FACIAL RECOGNITION ??</a:t>
            </a:r>
            <a:endParaRPr lang="en-IN" sz="4000" dirty="0">
              <a:effectLst>
                <a:outerShdw blurRad="38100" dist="38100" dir="2700000" algn="tl">
                  <a:srgbClr val="000000">
                    <a:alpha val="43137"/>
                  </a:srgbClr>
                </a:outerShdw>
              </a:effectLst>
              <a:latin typeface="Algerian" panose="04020705040A02060702" pitchFamily="82" charset="0"/>
            </a:endParaRPr>
          </a:p>
        </p:txBody>
      </p:sp>
      <p:cxnSp>
        <p:nvCxnSpPr>
          <p:cNvPr id="5" name="Straight Connector 4">
            <a:extLst>
              <a:ext uri="{FF2B5EF4-FFF2-40B4-BE49-F238E27FC236}">
                <a16:creationId xmlns:a16="http://schemas.microsoft.com/office/drawing/2014/main" id="{232EB75B-8902-4A9A-9419-DB6D50BEDBBE}"/>
              </a:ext>
            </a:extLst>
          </p:cNvPr>
          <p:cNvCxnSpPr>
            <a:cxnSpLocks/>
          </p:cNvCxnSpPr>
          <p:nvPr/>
        </p:nvCxnSpPr>
        <p:spPr>
          <a:xfrm>
            <a:off x="1010175" y="1109598"/>
            <a:ext cx="9408952" cy="0"/>
          </a:xfrm>
          <a:prstGeom prst="line">
            <a:avLst/>
          </a:prstGeom>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1D254022-BBE6-405D-8396-3CA5E6FE130A}"/>
              </a:ext>
            </a:extLst>
          </p:cNvPr>
          <p:cNvSpPr>
            <a:spLocks noGrp="1"/>
          </p:cNvSpPr>
          <p:nvPr>
            <p:ph idx="1"/>
          </p:nvPr>
        </p:nvSpPr>
        <p:spPr>
          <a:xfrm>
            <a:off x="931178" y="1351726"/>
            <a:ext cx="10041622" cy="3267894"/>
          </a:xfrm>
        </p:spPr>
        <p:txBody>
          <a:bodyPr>
            <a:normAutofit fontScale="62500" lnSpcReduction="20000"/>
          </a:bodyPr>
          <a:lstStyle/>
          <a:p>
            <a:pPr algn="just">
              <a:buFont typeface="Wingdings" panose="05000000000000000000" pitchFamily="2" charset="2"/>
              <a:buChar char="Ø"/>
            </a:pPr>
            <a:r>
              <a:rPr lang="en-IN" sz="3200" dirty="0">
                <a:solidFill>
                  <a:schemeClr val="bg2">
                    <a:lumMod val="10000"/>
                  </a:schemeClr>
                </a:solidFill>
                <a:latin typeface="Times New Roman" panose="02020603050405020304" pitchFamily="18" charset="0"/>
                <a:cs typeface="Times New Roman" panose="02020603050405020304" pitchFamily="18" charset="0"/>
              </a:rPr>
              <a:t>It requires </a:t>
            </a:r>
            <a:r>
              <a:rPr lang="en-IN" sz="3200" i="1" u="sng" dirty="0">
                <a:solidFill>
                  <a:schemeClr val="bg2">
                    <a:lumMod val="10000"/>
                  </a:schemeClr>
                </a:solidFill>
                <a:latin typeface="Times New Roman" panose="02020603050405020304" pitchFamily="18" charset="0"/>
                <a:cs typeface="Times New Roman" panose="02020603050405020304" pitchFamily="18" charset="0"/>
              </a:rPr>
              <a:t>no physical interaction </a:t>
            </a:r>
            <a:r>
              <a:rPr lang="en-IN" sz="3200" dirty="0">
                <a:solidFill>
                  <a:schemeClr val="bg2">
                    <a:lumMod val="10000"/>
                  </a:schemeClr>
                </a:solidFill>
                <a:latin typeface="Times New Roman" panose="02020603050405020304" pitchFamily="18" charset="0"/>
                <a:cs typeface="Times New Roman" panose="02020603050405020304" pitchFamily="18" charset="0"/>
              </a:rPr>
              <a:t>on behalf of user</a:t>
            </a:r>
          </a:p>
          <a:p>
            <a:pPr algn="just">
              <a:buFont typeface="Wingdings" panose="05000000000000000000" pitchFamily="2" charset="2"/>
              <a:buChar char="Ø"/>
            </a:pPr>
            <a:r>
              <a:rPr lang="en-IN" sz="3200" dirty="0">
                <a:solidFill>
                  <a:schemeClr val="bg2">
                    <a:lumMod val="10000"/>
                  </a:schemeClr>
                </a:solidFill>
                <a:latin typeface="Times New Roman" panose="02020603050405020304" pitchFamily="18" charset="0"/>
                <a:cs typeface="Times New Roman" panose="02020603050405020304" pitchFamily="18" charset="0"/>
              </a:rPr>
              <a:t>It can use your existing hardware infrastructures, existing camera’s and image capturing devices will work with no problem</a:t>
            </a:r>
          </a:p>
          <a:p>
            <a:pPr algn="just">
              <a:buFont typeface="Wingdings" panose="05000000000000000000" pitchFamily="2" charset="2"/>
              <a:buChar char="Ø"/>
            </a:pP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There are usually three steps exist in a Face Recognition System (FRS);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Acquisition</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 is recognition and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capturing of facial descriptions </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from various sight;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Normalization</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 is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segmentation, arrangement and consistency </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of facial descriptions;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Recognition</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 performs illustration, modeling of unfamiliar facial descriptions and </a:t>
            </a:r>
            <a:r>
              <a:rPr lang="en-US" sz="3200" b="0" i="1" u="sng" dirty="0">
                <a:solidFill>
                  <a:schemeClr val="bg2">
                    <a:lumMod val="10000"/>
                  </a:schemeClr>
                </a:solidFill>
                <a:effectLst/>
                <a:latin typeface="Times New Roman" panose="02020603050405020304" pitchFamily="18" charset="0"/>
                <a:cs typeface="Times New Roman" panose="02020603050405020304" pitchFamily="18" charset="0"/>
              </a:rPr>
              <a:t>links</a:t>
            </a:r>
            <a:r>
              <a:rPr lang="en-US" sz="3200" b="0" dirty="0">
                <a:solidFill>
                  <a:schemeClr val="bg2">
                    <a:lumMod val="10000"/>
                  </a:schemeClr>
                </a:solidFill>
                <a:effectLst/>
                <a:latin typeface="Times New Roman" panose="02020603050405020304" pitchFamily="18" charset="0"/>
                <a:cs typeface="Times New Roman" panose="02020603050405020304" pitchFamily="18" charset="0"/>
              </a:rPr>
              <a:t> them with well-known models to offer the identities. FR generally follows the statistical pattern recognition approach</a:t>
            </a:r>
          </a:p>
          <a:p>
            <a:pPr algn="just">
              <a:buFont typeface="Wingdings" panose="05000000000000000000" pitchFamily="2" charset="2"/>
              <a:buChar char="Ø"/>
            </a:pPr>
            <a:r>
              <a:rPr lang="en-IN" sz="3200" dirty="0">
                <a:solidFill>
                  <a:schemeClr val="bg2">
                    <a:lumMod val="10000"/>
                  </a:schemeClr>
                </a:solidFill>
                <a:latin typeface="Times New Roman" panose="02020603050405020304" pitchFamily="18" charset="0"/>
                <a:cs typeface="Times New Roman" panose="02020603050405020304" pitchFamily="18" charset="0"/>
              </a:rPr>
              <a:t>It strengthens security, improves photo organization, facial recognition is </a:t>
            </a:r>
            <a:r>
              <a:rPr lang="en-IN" sz="3200" i="1" u="sng" dirty="0">
                <a:solidFill>
                  <a:schemeClr val="bg2">
                    <a:lumMod val="10000"/>
                  </a:schemeClr>
                </a:solidFill>
                <a:latin typeface="Times New Roman" panose="02020603050405020304" pitchFamily="18" charset="0"/>
                <a:cs typeface="Times New Roman" panose="02020603050405020304" pitchFamily="18" charset="0"/>
              </a:rPr>
              <a:t>low priced </a:t>
            </a:r>
            <a:r>
              <a:rPr lang="en-IN" sz="3200" dirty="0">
                <a:solidFill>
                  <a:schemeClr val="bg2">
                    <a:lumMod val="10000"/>
                  </a:schemeClr>
                </a:solidFill>
                <a:latin typeface="Times New Roman" panose="02020603050405020304" pitchFamily="18" charset="0"/>
                <a:cs typeface="Times New Roman" panose="02020603050405020304" pitchFamily="18" charset="0"/>
              </a:rPr>
              <a:t>and </a:t>
            </a:r>
            <a:r>
              <a:rPr lang="en-IN" sz="3200" i="1" u="sng" dirty="0">
                <a:solidFill>
                  <a:schemeClr val="bg2">
                    <a:lumMod val="10000"/>
                  </a:schemeClr>
                </a:solidFill>
                <a:latin typeface="Times New Roman" panose="02020603050405020304" pitchFamily="18" charset="0"/>
                <a:cs typeface="Times New Roman" panose="02020603050405020304" pitchFamily="18" charset="0"/>
              </a:rPr>
              <a:t>does not store personal data</a:t>
            </a:r>
            <a:r>
              <a:rPr lang="en-IN" sz="3200" dirty="0">
                <a:solidFill>
                  <a:schemeClr val="bg2">
                    <a:lumMod val="10000"/>
                  </a:schemeClr>
                </a:solidFill>
                <a:latin typeface="Times New Roman" panose="02020603050405020304" pitchFamily="18" charset="0"/>
                <a:cs typeface="Times New Roman" panose="02020603050405020304" pitchFamily="18" charset="0"/>
              </a:rPr>
              <a:t>.</a:t>
            </a:r>
          </a:p>
          <a:p>
            <a:pPr marL="0" indent="0">
              <a:buNone/>
            </a:pPr>
            <a:endParaRPr lang="en-IN" dirty="0">
              <a:solidFill>
                <a:schemeClr val="bg2">
                  <a:lumMod val="10000"/>
                </a:schemeClr>
              </a:solidFill>
            </a:endParaRPr>
          </a:p>
        </p:txBody>
      </p:sp>
      <p:pic>
        <p:nvPicPr>
          <p:cNvPr id="12" name="Picture 11">
            <a:extLst>
              <a:ext uri="{FF2B5EF4-FFF2-40B4-BE49-F238E27FC236}">
                <a16:creationId xmlns:a16="http://schemas.microsoft.com/office/drawing/2014/main" id="{AA90B06F-460D-4560-890C-5E7C3A2343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5854" y="157876"/>
            <a:ext cx="2064774" cy="1193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orthographicFront"/>
            <a:lightRig rig="threePt" dir="t"/>
          </a:scene3d>
          <a:sp3d prstMaterial="matte"/>
        </p:spPr>
      </p:pic>
      <p:pic>
        <p:nvPicPr>
          <p:cNvPr id="15" name="Picture 14">
            <a:extLst>
              <a:ext uri="{FF2B5EF4-FFF2-40B4-BE49-F238E27FC236}">
                <a16:creationId xmlns:a16="http://schemas.microsoft.com/office/drawing/2014/main" id="{4742B7B9-6D5C-4259-A4BA-849D8383A548}"/>
              </a:ext>
            </a:extLst>
          </p:cNvPr>
          <p:cNvPicPr>
            <a:picLocks noChangeAspect="1"/>
          </p:cNvPicPr>
          <p:nvPr/>
        </p:nvPicPr>
        <p:blipFill>
          <a:blip r:embed="rId3"/>
          <a:stretch>
            <a:fillRect/>
          </a:stretch>
        </p:blipFill>
        <p:spPr>
          <a:xfrm>
            <a:off x="2449585" y="4826859"/>
            <a:ext cx="7633981" cy="1843086"/>
          </a:xfrm>
          <a:prstGeom prst="rect">
            <a:avLst/>
          </a:prstGeom>
        </p:spPr>
      </p:pic>
    </p:spTree>
    <p:extLst>
      <p:ext uri="{BB962C8B-B14F-4D97-AF65-F5344CB8AC3E}">
        <p14:creationId xmlns:p14="http://schemas.microsoft.com/office/powerpoint/2010/main" val="216726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4DBE-4989-4F8E-822E-21A4B56FA0A4}"/>
              </a:ext>
            </a:extLst>
          </p:cNvPr>
          <p:cNvSpPr>
            <a:spLocks noGrp="1"/>
          </p:cNvSpPr>
          <p:nvPr>
            <p:ph type="title"/>
          </p:nvPr>
        </p:nvSpPr>
        <p:spPr>
          <a:xfrm>
            <a:off x="411061" y="276837"/>
            <a:ext cx="10942739" cy="1413852"/>
          </a:xfrm>
        </p:spPr>
        <p:txBody>
          <a:bodyPr>
            <a:normAutofit/>
          </a:bodyPr>
          <a:lstStyle/>
          <a:p>
            <a:r>
              <a:rPr lang="en-IN" sz="6000" dirty="0">
                <a:latin typeface="Algerian" panose="04020705040A02060702" pitchFamily="82" charset="0"/>
              </a:rPr>
              <a:t>  </a:t>
            </a:r>
            <a:r>
              <a:rPr lang="en-IN" sz="6000" dirty="0">
                <a:effectLst>
                  <a:outerShdw blurRad="38100" dist="38100" dir="2700000" algn="tl">
                    <a:srgbClr val="000000">
                      <a:alpha val="43137"/>
                    </a:srgbClr>
                  </a:outerShdw>
                </a:effectLst>
                <a:latin typeface="Algerian" panose="04020705040A02060702" pitchFamily="82" charset="0"/>
              </a:rPr>
              <a:t>HISTORY</a:t>
            </a:r>
          </a:p>
        </p:txBody>
      </p:sp>
      <p:sp>
        <p:nvSpPr>
          <p:cNvPr id="3" name="Content Placeholder 2">
            <a:extLst>
              <a:ext uri="{FF2B5EF4-FFF2-40B4-BE49-F238E27FC236}">
                <a16:creationId xmlns:a16="http://schemas.microsoft.com/office/drawing/2014/main" id="{E5597ABC-5B0B-4F79-AADD-45365BC0DD6D}"/>
              </a:ext>
            </a:extLst>
          </p:cNvPr>
          <p:cNvSpPr>
            <a:spLocks noGrp="1"/>
          </p:cNvSpPr>
          <p:nvPr>
            <p:ph idx="1"/>
          </p:nvPr>
        </p:nvSpPr>
        <p:spPr>
          <a:xfrm>
            <a:off x="838200" y="1216410"/>
            <a:ext cx="10134600" cy="4650990"/>
          </a:xfrm>
        </p:spPr>
        <p:txBody>
          <a:bodyPr>
            <a:normAutofit fontScale="25000" lnSpcReduction="20000"/>
          </a:bodyPr>
          <a:lstStyle/>
          <a:p>
            <a:pPr marL="0" indent="0" algn="ctr">
              <a:buNone/>
            </a:pPr>
            <a:r>
              <a:rPr lang="en-US" sz="8000" b="0" i="0" dirty="0">
                <a:solidFill>
                  <a:schemeClr val="tx2">
                    <a:lumMod val="50000"/>
                  </a:schemeClr>
                </a:solidFill>
                <a:effectLst/>
                <a:latin typeface="Times New Roman" panose="02020603050405020304" pitchFamily="18" charset="0"/>
                <a:cs typeface="Times New Roman" panose="02020603050405020304" pitchFamily="18" charset="0"/>
              </a:rPr>
              <a:t>Some key events in the history of facial recognition</a:t>
            </a:r>
            <a:r>
              <a:rPr lang="en-US" sz="8000" dirty="0">
                <a:solidFill>
                  <a:schemeClr val="tx2">
                    <a:lumMod val="50000"/>
                  </a:schemeClr>
                </a:solidFill>
                <a:latin typeface="Times New Roman" panose="02020603050405020304" pitchFamily="18" charset="0"/>
                <a:cs typeface="Times New Roman" panose="02020603050405020304" pitchFamily="18" charset="0"/>
              </a:rPr>
              <a:t>    </a:t>
            </a:r>
          </a:p>
          <a:p>
            <a:pPr marL="0" indent="0">
              <a:buNone/>
            </a:pPr>
            <a:endParaRPr lang="en-US" b="0" i="0" cap="all" dirty="0">
              <a:solidFill>
                <a:schemeClr val="tx2">
                  <a:lumMod val="50000"/>
                </a:schemeClr>
              </a:solidFill>
              <a:effectLst/>
              <a:latin typeface="Open Sans"/>
            </a:endParaRP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MANUAL MEASUREMENTS BY BLEDSOE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1960S</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INCREASED ACCURACY WITH 21 FACIAL MARKERS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1970S</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EIGENFACES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LATE 1980S-EARLY 1990S</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FERET PROGRAM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1993-2000S</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FACE RECOGNITION VENDOR TESTS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2000S</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SUPER BOWL XXXV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2002</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endPar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LAW ENFORCEMENT FORENSIC DATABASE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2009</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SOCIAL MEDIA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2010-PRESENT</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FIRST MAJOR INSTALLATION OF FACE RECOGNITION IN AN AIRPORT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2011</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de-DE" sz="7200" b="0" i="0" cap="all" dirty="0">
                <a:solidFill>
                  <a:schemeClr val="tx2">
                    <a:lumMod val="50000"/>
                  </a:schemeClr>
                </a:solidFill>
                <a:effectLst/>
                <a:latin typeface="Times New Roman" panose="02020603050405020304" pitchFamily="18" charset="0"/>
                <a:cs typeface="Times New Roman" panose="02020603050405020304" pitchFamily="18" charset="0"/>
              </a:rPr>
              <a:t>OSAMA BIN LADEN IDENTIFIED (</a:t>
            </a:r>
            <a:r>
              <a:rPr lang="de-DE" sz="7200" b="1" i="0" cap="all" dirty="0">
                <a:solidFill>
                  <a:schemeClr val="tx2">
                    <a:lumMod val="50000"/>
                  </a:schemeClr>
                </a:solidFill>
                <a:effectLst/>
                <a:latin typeface="Times New Roman" panose="02020603050405020304" pitchFamily="18" charset="0"/>
                <a:cs typeface="Times New Roman" panose="02020603050405020304" pitchFamily="18" charset="0"/>
              </a:rPr>
              <a:t>2011</a:t>
            </a:r>
            <a:r>
              <a:rPr lang="de-DE"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LAW ENFORCEMENT AGENCIES ADOPT MOBILE FACE RECOGNITION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2014</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FACE RECOGNITION “INEVITABLE” FOR RETAIL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2017</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IPHONE X (</a:t>
            </a:r>
            <a:r>
              <a:rPr lang="en-IN" sz="7200" b="1" i="0" cap="all" dirty="0">
                <a:solidFill>
                  <a:schemeClr val="tx2">
                    <a:lumMod val="50000"/>
                  </a:schemeClr>
                </a:solidFill>
                <a:effectLst/>
                <a:latin typeface="Times New Roman" panose="02020603050405020304" pitchFamily="18" charset="0"/>
                <a:cs typeface="Times New Roman" panose="02020603050405020304" pitchFamily="18" charset="0"/>
              </a:rPr>
              <a:t>2017</a:t>
            </a:r>
            <a:r>
              <a:rPr lang="en-IN"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WATCHLIST AS A SERVICE (</a:t>
            </a:r>
            <a:r>
              <a:rPr lang="en-US" sz="7200" b="1" i="0" cap="all" dirty="0">
                <a:solidFill>
                  <a:schemeClr val="tx2">
                    <a:lumMod val="50000"/>
                  </a:schemeClr>
                </a:solidFill>
                <a:effectLst/>
                <a:latin typeface="Times New Roman" panose="02020603050405020304" pitchFamily="18" charset="0"/>
                <a:cs typeface="Times New Roman" panose="02020603050405020304" pitchFamily="18" charset="0"/>
              </a:rPr>
              <a:t>2017</a:t>
            </a:r>
            <a:r>
              <a:rPr lang="en-US" sz="7200" b="0" i="0" cap="all" dirty="0">
                <a:solidFill>
                  <a:schemeClr val="tx2">
                    <a:lumMod val="50000"/>
                  </a:schemeClr>
                </a:solidFill>
                <a:effectLst/>
                <a:latin typeface="Times New Roman" panose="02020603050405020304" pitchFamily="18" charset="0"/>
                <a:cs typeface="Times New Roman" panose="02020603050405020304" pitchFamily="18" charset="0"/>
              </a:rPr>
              <a:t>)</a:t>
            </a:r>
          </a:p>
          <a:p>
            <a:pPr marL="0" indent="0">
              <a:buNone/>
            </a:pPr>
            <a:endParaRPr lang="en-US" dirty="0">
              <a:solidFill>
                <a:srgbClr val="686868"/>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32EB75B-8902-4A9A-9419-DB6D50BEDBBE}"/>
              </a:ext>
            </a:extLst>
          </p:cNvPr>
          <p:cNvCxnSpPr>
            <a:cxnSpLocks/>
          </p:cNvCxnSpPr>
          <p:nvPr/>
        </p:nvCxnSpPr>
        <p:spPr>
          <a:xfrm>
            <a:off x="855678" y="1157681"/>
            <a:ext cx="103436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6932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4DBE-4989-4F8E-822E-21A4B56FA0A4}"/>
              </a:ext>
            </a:extLst>
          </p:cNvPr>
          <p:cNvSpPr>
            <a:spLocks noGrp="1"/>
          </p:cNvSpPr>
          <p:nvPr>
            <p:ph type="title"/>
          </p:nvPr>
        </p:nvSpPr>
        <p:spPr>
          <a:xfrm>
            <a:off x="411061" y="276837"/>
            <a:ext cx="10942739" cy="1413852"/>
          </a:xfrm>
        </p:spPr>
        <p:txBody>
          <a:bodyPr>
            <a:normAutofit/>
          </a:bodyPr>
          <a:lstStyle/>
          <a:p>
            <a:r>
              <a:rPr lang="en-IN" sz="4000" dirty="0">
                <a:latin typeface="Algerian" panose="04020705040A02060702" pitchFamily="82" charset="0"/>
              </a:rPr>
              <a:t>   WHY FACE RECOGNITION OVER BIOMETRICS </a:t>
            </a:r>
            <a:endParaRPr lang="en-IN" sz="4000"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E5597ABC-5B0B-4F79-AADD-45365BC0DD6D}"/>
              </a:ext>
            </a:extLst>
          </p:cNvPr>
          <p:cNvSpPr>
            <a:spLocks noGrp="1"/>
          </p:cNvSpPr>
          <p:nvPr>
            <p:ph idx="1"/>
          </p:nvPr>
        </p:nvSpPr>
        <p:spPr>
          <a:xfrm>
            <a:off x="924187" y="1187394"/>
            <a:ext cx="4956496" cy="5733505"/>
          </a:xfrm>
        </p:spPr>
        <p:txBody>
          <a:bodyPr>
            <a:normAutofit fontScale="25000" lnSpcReduction="20000"/>
          </a:bodyPr>
          <a:lstStyle/>
          <a:p>
            <a:pPr marL="342900" indent="-342900" algn="just">
              <a:buFont typeface="Wingdings" panose="05000000000000000000" pitchFamily="2" charset="2"/>
              <a:buChar char="Ø"/>
            </a:pPr>
            <a:r>
              <a:rPr lang="en-IN" sz="9600" dirty="0">
                <a:solidFill>
                  <a:schemeClr val="bg2">
                    <a:lumMod val="10000"/>
                  </a:schemeClr>
                </a:solidFill>
                <a:latin typeface="Times New Roman" panose="02020603050405020304" pitchFamily="18" charset="0"/>
                <a:ea typeface="Times New Roman" panose="02020603050405020304" pitchFamily="18" charset="0"/>
                <a:cs typeface="Times New Roman" panose="02020603050405020304" pitchFamily="18" charset="0"/>
              </a:rPr>
              <a:t>A biometric is a unique, </a:t>
            </a:r>
            <a:r>
              <a:rPr lang="en-IN" sz="9600" i="1" u="sng" dirty="0">
                <a:solidFill>
                  <a:schemeClr val="bg2">
                    <a:lumMod val="10000"/>
                  </a:schemeClr>
                </a:solidFill>
                <a:latin typeface="Times New Roman" panose="02020603050405020304" pitchFamily="18" charset="0"/>
                <a:ea typeface="Times New Roman" panose="02020603050405020304" pitchFamily="18" charset="0"/>
                <a:cs typeface="Times New Roman" panose="02020603050405020304" pitchFamily="18" charset="0"/>
              </a:rPr>
              <a:t>measurable characteristics of human being </a:t>
            </a:r>
            <a:r>
              <a:rPr lang="en-IN" sz="9600" dirty="0">
                <a:solidFill>
                  <a:schemeClr val="bg2">
                    <a:lumMod val="10000"/>
                  </a:schemeClr>
                </a:solidFill>
                <a:latin typeface="Times New Roman" panose="02020603050405020304" pitchFamily="18" charset="0"/>
                <a:ea typeface="Times New Roman" panose="02020603050405020304" pitchFamily="18" charset="0"/>
                <a:cs typeface="Times New Roman" panose="02020603050405020304" pitchFamily="18" charset="0"/>
              </a:rPr>
              <a:t>that can be used to automatically recognize an individual or verify an individual’s identity.</a:t>
            </a:r>
            <a:r>
              <a:rPr lang="en-IN" sz="96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IN" sz="96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They can be used to identify someone in a biometric database or to verify the authenticity of a claimed identity.</a:t>
            </a:r>
          </a:p>
          <a:p>
            <a:pPr marL="342900" indent="-342900" algn="just">
              <a:buFont typeface="Wingdings" panose="05000000000000000000" pitchFamily="2" charset="2"/>
              <a:buChar char="Ø"/>
            </a:pPr>
            <a:r>
              <a:rPr lang="en-IN" sz="96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One of the method problems is the </a:t>
            </a:r>
            <a:r>
              <a:rPr lang="en-IN" sz="9600" i="1" u="sng"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issue of privacy concerning</a:t>
            </a:r>
            <a:r>
              <a:rPr lang="en-IN" sz="96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non-revocable biometrics, especially in the case of identity theft. </a:t>
            </a:r>
          </a:p>
          <a:p>
            <a:pPr marL="342900" indent="-342900" algn="just">
              <a:buFont typeface="Wingdings" panose="05000000000000000000" pitchFamily="2" charset="2"/>
              <a:buChar char="Ø"/>
            </a:pPr>
            <a:r>
              <a:rPr lang="en-IN" sz="96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Moreover, when biometric templates get stolen, an attacker can </a:t>
            </a:r>
            <a:r>
              <a:rPr lang="en-IN" sz="9600" i="1" u="sng"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attack other authentication systems</a:t>
            </a:r>
            <a:r>
              <a:rPr lang="en-IN" sz="96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using the compromised biometric templates.</a:t>
            </a:r>
          </a:p>
          <a:p>
            <a:pPr marL="0" indent="0">
              <a:buNone/>
            </a:pPr>
            <a:endParaRPr lang="en-US" dirty="0">
              <a:solidFill>
                <a:srgbClr val="686868"/>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32EB75B-8902-4A9A-9419-DB6D50BEDBBE}"/>
              </a:ext>
            </a:extLst>
          </p:cNvPr>
          <p:cNvCxnSpPr>
            <a:cxnSpLocks/>
          </p:cNvCxnSpPr>
          <p:nvPr/>
        </p:nvCxnSpPr>
        <p:spPr>
          <a:xfrm>
            <a:off x="924187" y="950207"/>
            <a:ext cx="1034362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ED3D4F6-C575-4D51-99B5-07751A8320E5}"/>
              </a:ext>
            </a:extLst>
          </p:cNvPr>
          <p:cNvPicPr>
            <a:picLocks noChangeAspect="1"/>
          </p:cNvPicPr>
          <p:nvPr/>
        </p:nvPicPr>
        <p:blipFill>
          <a:blip r:embed="rId2"/>
          <a:stretch>
            <a:fillRect/>
          </a:stretch>
        </p:blipFill>
        <p:spPr>
          <a:xfrm>
            <a:off x="6311319" y="1323974"/>
            <a:ext cx="5380618" cy="4850309"/>
          </a:xfrm>
          <a:prstGeom prst="rect">
            <a:avLst/>
          </a:prstGeom>
        </p:spPr>
      </p:pic>
    </p:spTree>
    <p:extLst>
      <p:ext uri="{BB962C8B-B14F-4D97-AF65-F5344CB8AC3E}">
        <p14:creationId xmlns:p14="http://schemas.microsoft.com/office/powerpoint/2010/main" val="104423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729842" y="117450"/>
            <a:ext cx="10242958" cy="2054250"/>
          </a:xfrm>
        </p:spPr>
        <p:txBody>
          <a:bodyPr>
            <a:normAutofit/>
          </a:bodyPr>
          <a:lstStyle/>
          <a:p>
            <a:r>
              <a:rPr lang="en-IN" sz="6000" dirty="0">
                <a:latin typeface="Algerian" panose="04020705040A02060702" pitchFamily="82" charset="0"/>
              </a:rPr>
              <a:t>BLOCK DIAGRAM</a:t>
            </a: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A136BD9-7157-47A9-8B06-6F608A1B3450}"/>
              </a:ext>
            </a:extLst>
          </p:cNvPr>
          <p:cNvCxnSpPr>
            <a:cxnSpLocks/>
          </p:cNvCxnSpPr>
          <p:nvPr/>
        </p:nvCxnSpPr>
        <p:spPr>
          <a:xfrm>
            <a:off x="2877423" y="2171700"/>
            <a:ext cx="857032" cy="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Rounded Corners 18">
            <a:extLst>
              <a:ext uri="{FF2B5EF4-FFF2-40B4-BE49-F238E27FC236}">
                <a16:creationId xmlns:a16="http://schemas.microsoft.com/office/drawing/2014/main" id="{010DEBDE-E094-443B-8E8B-CC00528DDBC2}"/>
              </a:ext>
            </a:extLst>
          </p:cNvPr>
          <p:cNvSpPr/>
          <p:nvPr/>
        </p:nvSpPr>
        <p:spPr>
          <a:xfrm>
            <a:off x="838899" y="1571926"/>
            <a:ext cx="2038524" cy="1199548"/>
          </a:xfrm>
          <a:prstGeom prst="roundRect">
            <a:avLst/>
          </a:prstGeom>
          <a:effectLst>
            <a:glow rad="101600">
              <a:schemeClr val="accent6">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002060"/>
                </a:solidFill>
                <a:latin typeface="Times New Roman" panose="02020603050405020304" pitchFamily="18" charset="0"/>
                <a:cs typeface="Times New Roman" panose="02020603050405020304" pitchFamily="18" charset="0"/>
              </a:rPr>
              <a:t>INPUT IMAGE</a:t>
            </a:r>
          </a:p>
        </p:txBody>
      </p:sp>
      <p:sp>
        <p:nvSpPr>
          <p:cNvPr id="20" name="Rectangle: Rounded Corners 19">
            <a:extLst>
              <a:ext uri="{FF2B5EF4-FFF2-40B4-BE49-F238E27FC236}">
                <a16:creationId xmlns:a16="http://schemas.microsoft.com/office/drawing/2014/main" id="{7157B6F8-CFED-4E26-ABF1-21EC7478CF6D}"/>
              </a:ext>
            </a:extLst>
          </p:cNvPr>
          <p:cNvSpPr/>
          <p:nvPr/>
        </p:nvSpPr>
        <p:spPr>
          <a:xfrm>
            <a:off x="3714483" y="1571926"/>
            <a:ext cx="2038524" cy="1247212"/>
          </a:xfrm>
          <a:prstGeom prst="roundRect">
            <a:avLst/>
          </a:prstGeom>
          <a:effectLst>
            <a:glow rad="139700">
              <a:schemeClr val="accent4">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2060"/>
                </a:solidFill>
                <a:latin typeface="Times New Roman" panose="02020603050405020304" pitchFamily="18" charset="0"/>
                <a:cs typeface="Times New Roman" panose="02020603050405020304" pitchFamily="18" charset="0"/>
              </a:rPr>
              <a:t>ACQUISITION</a:t>
            </a:r>
          </a:p>
        </p:txBody>
      </p:sp>
      <p:sp>
        <p:nvSpPr>
          <p:cNvPr id="21" name="Rectangle: Rounded Corners 20">
            <a:extLst>
              <a:ext uri="{FF2B5EF4-FFF2-40B4-BE49-F238E27FC236}">
                <a16:creationId xmlns:a16="http://schemas.microsoft.com/office/drawing/2014/main" id="{34748858-A082-487E-9D5D-C1B130122A59}"/>
              </a:ext>
            </a:extLst>
          </p:cNvPr>
          <p:cNvSpPr/>
          <p:nvPr/>
        </p:nvSpPr>
        <p:spPr>
          <a:xfrm>
            <a:off x="6630011" y="1571926"/>
            <a:ext cx="2038524" cy="1271026"/>
          </a:xfrm>
          <a:prstGeom prst="roundRect">
            <a:avLst/>
          </a:prstGeom>
          <a:effectLst>
            <a:glow rad="228600">
              <a:schemeClr val="accent4">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latin typeface="Times New Roman" panose="02020603050405020304" pitchFamily="18" charset="0"/>
                <a:cs typeface="Times New Roman" panose="02020603050405020304" pitchFamily="18" charset="0"/>
              </a:rPr>
              <a:t>TRAINING NETWORKS</a:t>
            </a:r>
          </a:p>
        </p:txBody>
      </p:sp>
      <p:sp>
        <p:nvSpPr>
          <p:cNvPr id="22" name="Rectangle: Rounded Corners 21">
            <a:extLst>
              <a:ext uri="{FF2B5EF4-FFF2-40B4-BE49-F238E27FC236}">
                <a16:creationId xmlns:a16="http://schemas.microsoft.com/office/drawing/2014/main" id="{B25656AA-6AD2-400A-B1D2-C3A518F3D44A}"/>
              </a:ext>
            </a:extLst>
          </p:cNvPr>
          <p:cNvSpPr/>
          <p:nvPr/>
        </p:nvSpPr>
        <p:spPr>
          <a:xfrm>
            <a:off x="9491656" y="1571926"/>
            <a:ext cx="2038524" cy="1342199"/>
          </a:xfrm>
          <a:prstGeom prst="roundRect">
            <a:avLst/>
          </a:prstGeom>
          <a:effectLst>
            <a:glow rad="228600">
              <a:schemeClr val="accent4">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latin typeface="Times New Roman" panose="02020603050405020304" pitchFamily="18" charset="0"/>
                <a:cs typeface="Times New Roman" panose="02020603050405020304" pitchFamily="18" charset="0"/>
              </a:rPr>
              <a:t>RECOGNITION</a:t>
            </a:r>
          </a:p>
        </p:txBody>
      </p:sp>
      <p:sp>
        <p:nvSpPr>
          <p:cNvPr id="23" name="Rectangle: Rounded Corners 22">
            <a:extLst>
              <a:ext uri="{FF2B5EF4-FFF2-40B4-BE49-F238E27FC236}">
                <a16:creationId xmlns:a16="http://schemas.microsoft.com/office/drawing/2014/main" id="{29B5E11F-560B-40E4-9EE7-F7B4A6B2AB6B}"/>
              </a:ext>
            </a:extLst>
          </p:cNvPr>
          <p:cNvSpPr/>
          <p:nvPr/>
        </p:nvSpPr>
        <p:spPr>
          <a:xfrm>
            <a:off x="7072555" y="4459131"/>
            <a:ext cx="2038524" cy="1199548"/>
          </a:xfrm>
          <a:prstGeom prst="roundRect">
            <a:avLst/>
          </a:prstGeom>
          <a:effectLst>
            <a:glow rad="228600">
              <a:schemeClr val="accent3">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latin typeface="Times New Roman" panose="02020603050405020304" pitchFamily="18" charset="0"/>
                <a:cs typeface="Times New Roman" panose="02020603050405020304" pitchFamily="18" charset="0"/>
              </a:rPr>
              <a:t>MATCHED / NOT MATCHED</a:t>
            </a:r>
          </a:p>
        </p:txBody>
      </p:sp>
      <p:cxnSp>
        <p:nvCxnSpPr>
          <p:cNvPr id="34" name="Straight Arrow Connector 33">
            <a:extLst>
              <a:ext uri="{FF2B5EF4-FFF2-40B4-BE49-F238E27FC236}">
                <a16:creationId xmlns:a16="http://schemas.microsoft.com/office/drawing/2014/main" id="{57C06D71-4F3F-4780-AA59-A13ED72EA1CF}"/>
              </a:ext>
            </a:extLst>
          </p:cNvPr>
          <p:cNvCxnSpPr>
            <a:cxnSpLocks/>
          </p:cNvCxnSpPr>
          <p:nvPr/>
        </p:nvCxnSpPr>
        <p:spPr>
          <a:xfrm>
            <a:off x="5772979" y="2171697"/>
            <a:ext cx="857032" cy="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8C0E90D2-B67C-43E0-A3CB-BAEC662AC730}"/>
              </a:ext>
            </a:extLst>
          </p:cNvPr>
          <p:cNvCxnSpPr>
            <a:cxnSpLocks/>
          </p:cNvCxnSpPr>
          <p:nvPr/>
        </p:nvCxnSpPr>
        <p:spPr>
          <a:xfrm>
            <a:off x="8634624" y="2171694"/>
            <a:ext cx="857032" cy="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DD91616-891A-49AF-8F83-F95F2DC8BC6F}"/>
              </a:ext>
            </a:extLst>
          </p:cNvPr>
          <p:cNvCxnSpPr>
            <a:cxnSpLocks/>
          </p:cNvCxnSpPr>
          <p:nvPr/>
        </p:nvCxnSpPr>
        <p:spPr>
          <a:xfrm flipH="1">
            <a:off x="9111080" y="5058905"/>
            <a:ext cx="1399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E7084B21-19ED-4E16-9D51-044AA92FBDDD}"/>
              </a:ext>
            </a:extLst>
          </p:cNvPr>
          <p:cNvCxnSpPr>
            <a:stCxn id="22" idx="2"/>
          </p:cNvCxnSpPr>
          <p:nvPr/>
        </p:nvCxnSpPr>
        <p:spPr>
          <a:xfrm>
            <a:off x="10510918" y="2914125"/>
            <a:ext cx="0" cy="21447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7935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838899" y="310396"/>
            <a:ext cx="10242958" cy="2365691"/>
          </a:xfrm>
        </p:spPr>
        <p:txBody>
          <a:bodyPr>
            <a:normAutofit/>
          </a:bodyPr>
          <a:lstStyle/>
          <a:p>
            <a:r>
              <a:rPr lang="en-IN" sz="4000" dirty="0">
                <a:latin typeface="Algerian" panose="04020705040A02060702" pitchFamily="82" charset="0"/>
                <a:cs typeface="Times New Roman" panose="02020603050405020304" pitchFamily="18" charset="0"/>
              </a:rPr>
              <a:t>How face recognition system works?</a:t>
            </a:r>
            <a:endParaRPr lang="en-IN" sz="4000" dirty="0">
              <a:latin typeface="Algerian" panose="04020705040A02060702" pitchFamily="82" charset="0"/>
            </a:endParaRP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pic>
        <p:nvPicPr>
          <p:cNvPr id="42" name="Picture Placeholder 6">
            <a:extLst>
              <a:ext uri="{FF2B5EF4-FFF2-40B4-BE49-F238E27FC236}">
                <a16:creationId xmlns:a16="http://schemas.microsoft.com/office/drawing/2014/main" id="{25AF9BEC-45C2-4912-9696-26454A08826E}"/>
              </a:ext>
            </a:extLst>
          </p:cNvPr>
          <p:cNvPicPr>
            <a:picLocks noChangeAspect="1"/>
          </p:cNvPicPr>
          <p:nvPr/>
        </p:nvPicPr>
        <p:blipFill>
          <a:blip r:embed="rId2">
            <a:extLst>
              <a:ext uri="{28A0092B-C50C-407E-A947-70E740481C1C}">
                <a14:useLocalDpi xmlns:a14="http://schemas.microsoft.com/office/drawing/2010/main" val="0"/>
              </a:ext>
            </a:extLst>
          </a:blip>
          <a:srcRect t="9438" b="9438"/>
          <a:stretch>
            <a:fillRect/>
          </a:stretch>
        </p:blipFill>
        <p:spPr>
          <a:xfrm>
            <a:off x="7281644" y="1356540"/>
            <a:ext cx="4610948" cy="4873625"/>
          </a:xfrm>
          <a:prstGeom prst="rect">
            <a:avLst/>
          </a:prstGeom>
          <a:ln>
            <a:noFill/>
          </a:ln>
          <a:effectLst>
            <a:glow rad="190500">
              <a:schemeClr val="tx1">
                <a:alpha val="40000"/>
              </a:schemeClr>
            </a:glow>
            <a:outerShdw blurRad="292100" dist="139700" dir="2700000" sx="90000" sy="90000" algn="tl" rotWithShape="0">
              <a:srgbClr val="333333">
                <a:alpha val="76000"/>
              </a:srgbClr>
            </a:outerShdw>
            <a:reflection stA="74000" endPos="12000" dist="50800" dir="5400000" sy="-100000" algn="bl" rotWithShape="0"/>
          </a:effectLst>
        </p:spPr>
      </p:pic>
      <p:sp>
        <p:nvSpPr>
          <p:cNvPr id="43" name="TextBox 42">
            <a:extLst>
              <a:ext uri="{FF2B5EF4-FFF2-40B4-BE49-F238E27FC236}">
                <a16:creationId xmlns:a16="http://schemas.microsoft.com/office/drawing/2014/main" id="{42063553-D389-45AC-891E-AE1C08E141B7}"/>
              </a:ext>
            </a:extLst>
          </p:cNvPr>
          <p:cNvSpPr txBox="1"/>
          <p:nvPr/>
        </p:nvSpPr>
        <p:spPr>
          <a:xfrm>
            <a:off x="922790" y="1233182"/>
            <a:ext cx="5662568" cy="5355312"/>
          </a:xfrm>
          <a:prstGeom prst="rect">
            <a:avLst/>
          </a:prstGeom>
          <a:noFill/>
        </p:spPr>
        <p:txBody>
          <a:bodyPr wrap="square" rtlCol="0">
            <a:spAutoFit/>
          </a:bodyPr>
          <a:lstStyle/>
          <a:p>
            <a:pPr marL="0" indent="0" algn="just">
              <a:buNone/>
            </a:pPr>
            <a:r>
              <a:rPr lang="en-IN" dirty="0">
                <a:solidFill>
                  <a:schemeClr val="bg2">
                    <a:lumMod val="10000"/>
                  </a:schemeClr>
                </a:solidFill>
                <a:latin typeface="Times New Roman" panose="02020603050405020304" pitchFamily="18" charset="0"/>
                <a:cs typeface="Times New Roman" panose="02020603050405020304" pitchFamily="18" charset="0"/>
              </a:rPr>
              <a:t>In facial recognition there are two major processes -</a:t>
            </a:r>
          </a:p>
          <a:p>
            <a:pPr algn="just">
              <a:buFont typeface="Wingdings" panose="05000000000000000000" pitchFamily="2" charset="2"/>
              <a:buChar char="q"/>
            </a:pPr>
            <a:r>
              <a:rPr lang="en-IN" sz="2800" dirty="0">
                <a:solidFill>
                  <a:schemeClr val="bg2">
                    <a:lumMod val="10000"/>
                  </a:schemeClr>
                </a:solidFill>
                <a:latin typeface="Times New Roman" panose="02020603050405020304" pitchFamily="18" charset="0"/>
                <a:cs typeface="Times New Roman" panose="02020603050405020304" pitchFamily="18" charset="0"/>
              </a:rPr>
              <a:t>Image Acquisition</a:t>
            </a:r>
          </a:p>
          <a:p>
            <a:pPr marL="0" indent="0" algn="just">
              <a:buNone/>
            </a:pPr>
            <a:r>
              <a:rPr lang="en-US" dirty="0">
                <a:solidFill>
                  <a:schemeClr val="bg2">
                    <a:lumMod val="10000"/>
                  </a:schemeClr>
                </a:solidFill>
                <a:latin typeface="Times New Roman" panose="02020603050405020304" pitchFamily="18" charset="0"/>
                <a:cs typeface="Times New Roman" panose="02020603050405020304" pitchFamily="18" charset="0"/>
              </a:rPr>
              <a:t>I</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s the creation of a representation of the visual characteristics of an object, such as a physical scene or the interior structure of an object. The term is often assumed to imply or include the </a:t>
            </a:r>
            <a:r>
              <a:rPr lang="en-US" b="0" i="1" u="sng" dirty="0">
                <a:solidFill>
                  <a:schemeClr val="bg2">
                    <a:lumMod val="10000"/>
                  </a:schemeClr>
                </a:solidFill>
                <a:effectLst/>
                <a:latin typeface="Times New Roman" panose="02020603050405020304" pitchFamily="18" charset="0"/>
                <a:cs typeface="Times New Roman" panose="02020603050405020304" pitchFamily="18" charset="0"/>
              </a:rPr>
              <a:t>processing, compression, storage, printing, and display of such </a:t>
            </a:r>
            <a:r>
              <a:rPr lang="en-US" i="1" u="sng" dirty="0">
                <a:solidFill>
                  <a:schemeClr val="bg2">
                    <a:lumMod val="10000"/>
                  </a:schemeClr>
                </a:solidFill>
                <a:effectLst/>
                <a:latin typeface="Times New Roman" panose="02020603050405020304" pitchFamily="18" charset="0"/>
                <a:cs typeface="Times New Roman" panose="02020603050405020304" pitchFamily="18" charset="0"/>
              </a:rPr>
              <a:t>images</a:t>
            </a:r>
            <a:r>
              <a:rPr lang="en-US" i="0" dirty="0">
                <a:solidFill>
                  <a:schemeClr val="bg2">
                    <a:lumMod val="10000"/>
                  </a:schemeClr>
                </a:solidFill>
                <a:effectLst/>
                <a:latin typeface="Times New Roman" panose="02020603050405020304" pitchFamily="18" charset="0"/>
                <a:cs typeface="Times New Roman" panose="02020603050405020304" pitchFamily="18" charset="0"/>
              </a:rPr>
              <a:t>.</a:t>
            </a:r>
            <a:endParaRPr lang="en-IN" dirty="0">
              <a:solidFill>
                <a:schemeClr val="bg2">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IN" sz="2800" dirty="0">
                <a:solidFill>
                  <a:schemeClr val="bg2">
                    <a:lumMod val="10000"/>
                  </a:schemeClr>
                </a:solidFill>
                <a:latin typeface="Times New Roman" panose="02020603050405020304" pitchFamily="18" charset="0"/>
                <a:cs typeface="Times New Roman" panose="02020603050405020304" pitchFamily="18" charset="0"/>
              </a:rPr>
              <a:t>Identification</a:t>
            </a:r>
          </a:p>
          <a:p>
            <a:pPr marL="0" indent="0" algn="just">
              <a:buNone/>
            </a:pPr>
            <a:r>
              <a:rPr lang="en-IN" sz="1600" dirty="0">
                <a:solidFill>
                  <a:schemeClr val="bg2">
                    <a:lumMod val="10000"/>
                  </a:schemeClr>
                </a:solidFill>
                <a:latin typeface="Times New Roman" panose="02020603050405020304" pitchFamily="18" charset="0"/>
                <a:cs typeface="Times New Roman" panose="02020603050405020304" pitchFamily="18" charset="0"/>
              </a:rPr>
              <a:t>The system </a:t>
            </a:r>
            <a:r>
              <a:rPr lang="en-IN" sz="1600" i="1" u="sng" dirty="0">
                <a:solidFill>
                  <a:schemeClr val="bg2">
                    <a:lumMod val="10000"/>
                  </a:schemeClr>
                </a:solidFill>
                <a:latin typeface="Times New Roman" panose="02020603050405020304" pitchFamily="18" charset="0"/>
                <a:cs typeface="Times New Roman" panose="02020603050405020304" pitchFamily="18" charset="0"/>
              </a:rPr>
              <a:t>compare</a:t>
            </a:r>
            <a:r>
              <a:rPr lang="en-IN" sz="1600" dirty="0">
                <a:solidFill>
                  <a:schemeClr val="bg2">
                    <a:lumMod val="10000"/>
                  </a:schemeClr>
                </a:solidFill>
                <a:latin typeface="Times New Roman" panose="02020603050405020304" pitchFamily="18" charset="0"/>
                <a:cs typeface="Times New Roman" panose="02020603050405020304" pitchFamily="18" charset="0"/>
              </a:rPr>
              <a:t> the given individual to all other individual’s </a:t>
            </a:r>
            <a:r>
              <a:rPr lang="en-IN" sz="1600" i="1" u="sng" dirty="0">
                <a:solidFill>
                  <a:schemeClr val="bg2">
                    <a:lumMod val="10000"/>
                  </a:schemeClr>
                </a:solidFill>
                <a:latin typeface="Times New Roman" panose="02020603050405020304" pitchFamily="18" charset="0"/>
                <a:cs typeface="Times New Roman" panose="02020603050405020304" pitchFamily="18" charset="0"/>
              </a:rPr>
              <a:t>databased stored </a:t>
            </a:r>
            <a:r>
              <a:rPr lang="en-IN" sz="1600" dirty="0">
                <a:solidFill>
                  <a:schemeClr val="bg2">
                    <a:lumMod val="10000"/>
                  </a:schemeClr>
                </a:solidFill>
                <a:latin typeface="Times New Roman" panose="02020603050405020304" pitchFamily="18" charset="0"/>
                <a:cs typeface="Times New Roman" panose="02020603050405020304" pitchFamily="18" charset="0"/>
              </a:rPr>
              <a:t>and give </a:t>
            </a:r>
            <a:r>
              <a:rPr lang="en-IN" sz="1600" i="1" u="sng" dirty="0">
                <a:solidFill>
                  <a:schemeClr val="bg2">
                    <a:lumMod val="10000"/>
                  </a:schemeClr>
                </a:solidFill>
                <a:latin typeface="Times New Roman" panose="02020603050405020304" pitchFamily="18" charset="0"/>
                <a:cs typeface="Times New Roman" panose="02020603050405020304" pitchFamily="18" charset="0"/>
              </a:rPr>
              <a:t>result of match or not matched</a:t>
            </a:r>
            <a:r>
              <a:rPr lang="en-IN" sz="1600" dirty="0">
                <a:solidFill>
                  <a:schemeClr val="bg2">
                    <a:lumMod val="10000"/>
                  </a:schemeClr>
                </a:solidFill>
                <a:latin typeface="Times New Roman" panose="02020603050405020304" pitchFamily="18" charset="0"/>
                <a:cs typeface="Times New Roman" panose="02020603050405020304" pitchFamily="18" charset="0"/>
              </a:rPr>
              <a:t>.</a:t>
            </a:r>
          </a:p>
          <a:p>
            <a:pPr algn="just"/>
            <a:r>
              <a:rPr lang="en-IN" sz="1800" dirty="0">
                <a:solidFill>
                  <a:schemeClr val="bg2">
                    <a:lumMod val="10000"/>
                  </a:schemeClr>
                </a:solidFill>
                <a:latin typeface="Times New Roman" panose="02020603050405020304" pitchFamily="18" charset="0"/>
                <a:cs typeface="Times New Roman" panose="02020603050405020304" pitchFamily="18" charset="0"/>
              </a:rPr>
              <a:t>“There are 80 nodal points on face” on a human face.</a:t>
            </a:r>
          </a:p>
          <a:p>
            <a:pPr algn="just"/>
            <a:r>
              <a:rPr lang="en-IN" sz="2000" dirty="0">
                <a:solidFill>
                  <a:schemeClr val="bg2">
                    <a:lumMod val="10000"/>
                  </a:schemeClr>
                </a:solidFill>
                <a:latin typeface="Times New Roman" panose="02020603050405020304" pitchFamily="18" charset="0"/>
                <a:cs typeface="Times New Roman" panose="02020603050405020304" pitchFamily="18" charset="0"/>
              </a:rPr>
              <a:t>Few nodal points are:</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Distance between the eyes</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Width of nose</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Depth of eye socket</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Cheek bones</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Jaw line</a:t>
            </a:r>
          </a:p>
          <a:p>
            <a:pPr marL="457200" indent="-457200" algn="just">
              <a:buFont typeface="+mj-lt"/>
              <a:buAutoNum type="arabicPeriod"/>
            </a:pPr>
            <a:r>
              <a:rPr lang="en-IN" sz="1800" dirty="0">
                <a:solidFill>
                  <a:schemeClr val="bg2">
                    <a:lumMod val="10000"/>
                  </a:schemeClr>
                </a:solidFill>
                <a:latin typeface="Times New Roman" panose="02020603050405020304" pitchFamily="18" charset="0"/>
                <a:cs typeface="Times New Roman" panose="02020603050405020304" pitchFamily="18" charset="0"/>
              </a:rPr>
              <a:t>Chin</a:t>
            </a:r>
            <a:endParaRPr lang="en-IN" dirty="0">
              <a:solidFill>
                <a:schemeClr val="bg2">
                  <a:lumMod val="10000"/>
                </a:schemeClr>
              </a:solidFill>
            </a:endParaRPr>
          </a:p>
        </p:txBody>
      </p:sp>
    </p:spTree>
    <p:extLst>
      <p:ext uri="{BB962C8B-B14F-4D97-AF65-F5344CB8AC3E}">
        <p14:creationId xmlns:p14="http://schemas.microsoft.com/office/powerpoint/2010/main" val="394335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838899" y="310396"/>
            <a:ext cx="10242958" cy="2365691"/>
          </a:xfrm>
        </p:spPr>
        <p:txBody>
          <a:bodyPr>
            <a:normAutofit/>
          </a:bodyPr>
          <a:lstStyle/>
          <a:p>
            <a:r>
              <a:rPr lang="en-IN" sz="4800" dirty="0">
                <a:latin typeface="Algerian" panose="04020705040A02060702" pitchFamily="82" charset="0"/>
                <a:cs typeface="Times New Roman" panose="02020603050405020304" pitchFamily="18" charset="0"/>
              </a:rPr>
              <a:t>Code and screenshot</a:t>
            </a:r>
            <a:endParaRPr lang="en-IN" sz="4800" dirty="0">
              <a:latin typeface="Algerian" panose="04020705040A02060702" pitchFamily="82" charset="0"/>
            </a:endParaRP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p:nvPr/>
        </p:nvPicPr>
        <p:blipFill>
          <a:blip r:embed="rId2"/>
          <a:stretch>
            <a:fillRect/>
          </a:stretch>
        </p:blipFill>
        <p:spPr>
          <a:xfrm>
            <a:off x="838898" y="1196022"/>
            <a:ext cx="3491801" cy="5306377"/>
          </a:xfrm>
          <a:prstGeom prst="rect">
            <a:avLst/>
          </a:prstGeom>
        </p:spPr>
      </p:pic>
      <p:pic>
        <p:nvPicPr>
          <p:cNvPr id="7" name="Picture 6"/>
          <p:cNvPicPr/>
          <p:nvPr/>
        </p:nvPicPr>
        <p:blipFill>
          <a:blip r:embed="rId3"/>
          <a:stretch>
            <a:fillRect/>
          </a:stretch>
        </p:blipFill>
        <p:spPr>
          <a:xfrm>
            <a:off x="4483099" y="1196023"/>
            <a:ext cx="3467102" cy="2653188"/>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8280399" y="1196022"/>
            <a:ext cx="3352801" cy="2653187"/>
          </a:xfrm>
          <a:prstGeom prst="rect">
            <a:avLst/>
          </a:prstGeom>
          <a:noFill/>
          <a:ln>
            <a:noFill/>
          </a:ln>
        </p:spPr>
      </p:pic>
      <p:pic>
        <p:nvPicPr>
          <p:cNvPr id="9" name="Picture 8"/>
          <p:cNvPicPr/>
          <p:nvPr/>
        </p:nvPicPr>
        <p:blipFill>
          <a:blip r:embed="rId5"/>
          <a:stretch>
            <a:fillRect/>
          </a:stretch>
        </p:blipFill>
        <p:spPr>
          <a:xfrm>
            <a:off x="4483099" y="3914140"/>
            <a:ext cx="3467102" cy="2753359"/>
          </a:xfrm>
          <a:prstGeom prst="rect">
            <a:avLst/>
          </a:prstGeom>
        </p:spPr>
      </p:pic>
      <p:pic>
        <p:nvPicPr>
          <p:cNvPr id="10" name="Picture 9"/>
          <p:cNvPicPr/>
          <p:nvPr/>
        </p:nvPicPr>
        <p:blipFill>
          <a:blip r:embed="rId6">
            <a:extLst>
              <a:ext uri="{28A0092B-C50C-407E-A947-70E740481C1C}">
                <a14:useLocalDpi xmlns:a14="http://schemas.microsoft.com/office/drawing/2010/main" val="0"/>
              </a:ext>
            </a:extLst>
          </a:blip>
          <a:srcRect/>
          <a:stretch>
            <a:fillRect/>
          </a:stretch>
        </p:blipFill>
        <p:spPr bwMode="auto">
          <a:xfrm>
            <a:off x="8280398" y="3914140"/>
            <a:ext cx="3352801" cy="2753360"/>
          </a:xfrm>
          <a:prstGeom prst="rect">
            <a:avLst/>
          </a:prstGeom>
          <a:noFill/>
          <a:ln>
            <a:noFill/>
          </a:ln>
        </p:spPr>
      </p:pic>
    </p:spTree>
    <p:extLst>
      <p:ext uri="{BB962C8B-B14F-4D97-AF65-F5344CB8AC3E}">
        <p14:creationId xmlns:p14="http://schemas.microsoft.com/office/powerpoint/2010/main" val="327148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729842" y="117450"/>
            <a:ext cx="10242958" cy="2054250"/>
          </a:xfrm>
        </p:spPr>
        <p:txBody>
          <a:bodyPr>
            <a:normAutofit/>
          </a:bodyPr>
          <a:lstStyle/>
          <a:p>
            <a:r>
              <a:rPr lang="en-IN" sz="6000" dirty="0">
                <a:latin typeface="Algerian" panose="04020705040A02060702" pitchFamily="82" charset="0"/>
              </a:rPr>
              <a:t>APPLICATIONS</a:t>
            </a: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9C346138-E006-4FF2-9073-B1019A46C280}"/>
              </a:ext>
            </a:extLst>
          </p:cNvPr>
          <p:cNvSpPr txBox="1"/>
          <p:nvPr/>
        </p:nvSpPr>
        <p:spPr>
          <a:xfrm>
            <a:off x="702425" y="1082434"/>
            <a:ext cx="8934275" cy="5775566"/>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SECURITY/COUNTERTERRORISM</a:t>
            </a:r>
          </a:p>
          <a:p>
            <a:pPr algn="just"/>
            <a:r>
              <a:rPr lang="en-IN" sz="2000" dirty="0">
                <a:latin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cs typeface="Times New Roman" panose="02020603050405020304" pitchFamily="18" charset="0"/>
              </a:rPr>
              <a:t>Access control, comparing surveillance images to known terrorist</a:t>
            </a:r>
          </a:p>
          <a:p>
            <a:pPr algn="just"/>
            <a:endParaRPr lang="en-IN" sz="2000"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PREVENT RETAIL CRIME</a:t>
            </a:r>
          </a:p>
          <a:p>
            <a:pPr algn="just"/>
            <a:r>
              <a:rPr lang="en-IN" sz="2000" cap="all" dirty="0">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Identify when known shoplifters, organized retail criminals or people with a    </a:t>
            </a:r>
          </a:p>
          <a:p>
            <a:pPr algn="just"/>
            <a:r>
              <a:rPr lang="en-US" sz="2000" i="1" dirty="0">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history of fraud enter retail establishments</a:t>
            </a:r>
          </a:p>
          <a:p>
            <a:pPr algn="just"/>
            <a:endParaRPr lang="en-IN" sz="2000" b="0" i="1" cap="all"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UNLOCK PHONES</a:t>
            </a:r>
          </a:p>
          <a:p>
            <a:pPr algn="just"/>
            <a:r>
              <a:rPr lang="en-IN" sz="2000" b="0" i="1" cap="all"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iPhone uses face recognition to unlock phones, powerful way to ensure that, if a     </a:t>
            </a:r>
          </a:p>
          <a:p>
            <a:pPr algn="just"/>
            <a:r>
              <a:rPr lang="en-US" sz="2000" b="0" i="1" dirty="0">
                <a:effectLst/>
                <a:latin typeface="Times New Roman" panose="02020603050405020304" pitchFamily="18" charset="0"/>
                <a:cs typeface="Times New Roman" panose="02020603050405020304" pitchFamily="18" charset="0"/>
              </a:rPr>
              <a:t>        phone is stolen, sensitive data remains inaccessible by the perpetrator</a:t>
            </a:r>
          </a:p>
          <a:p>
            <a:pPr algn="just"/>
            <a:endParaRPr lang="en-IN" sz="2000" b="0" i="0" cap="all"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VOTER VERIFIACTION</a:t>
            </a:r>
          </a:p>
          <a:p>
            <a:pPr algn="just"/>
            <a:r>
              <a:rPr lang="en-IN" sz="2000" i="1" dirty="0">
                <a:latin typeface="Times New Roman" panose="02020603050405020304" pitchFamily="18" charset="0"/>
                <a:cs typeface="Times New Roman" panose="02020603050405020304" pitchFamily="18" charset="0"/>
              </a:rPr>
              <a:t>       Identify during a voting process this is intended to stop voting twice or where the </a:t>
            </a:r>
          </a:p>
          <a:p>
            <a:pPr algn="just"/>
            <a:r>
              <a:rPr lang="en-IN" sz="2000" i="1" dirty="0">
                <a:latin typeface="Times New Roman" panose="02020603050405020304" pitchFamily="18" charset="0"/>
                <a:cs typeface="Times New Roman" panose="02020603050405020304" pitchFamily="18" charset="0"/>
              </a:rPr>
              <a:t>       vote may not go as excepted</a:t>
            </a:r>
          </a:p>
          <a:p>
            <a:pPr algn="just"/>
            <a:endParaRPr lang="en-IN" sz="2000"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FIND MISSING PERSONS</a:t>
            </a:r>
          </a:p>
          <a:p>
            <a:pPr algn="just"/>
            <a:r>
              <a:rPr lang="en-IN" sz="2000" b="0" i="0" cap="all" dirty="0">
                <a:effectLs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3000 missing children were discovered in just four days using </a:t>
            </a:r>
            <a:r>
              <a:rPr lang="en-US" sz="2000" b="0" i="1" strike="noStrike" dirty="0">
                <a:effectLst/>
                <a:latin typeface="Times New Roman" panose="02020603050405020304" pitchFamily="18" charset="0"/>
                <a:cs typeface="Times New Roman" panose="02020603050405020304" pitchFamily="18" charset="0"/>
              </a:rPr>
              <a:t>face recognition in  </a:t>
            </a:r>
          </a:p>
          <a:p>
            <a:pPr algn="just"/>
            <a:r>
              <a:rPr lang="en-US" sz="2000" i="1" dirty="0">
                <a:latin typeface="Times New Roman" panose="02020603050405020304" pitchFamily="18" charset="0"/>
                <a:cs typeface="Times New Roman" panose="02020603050405020304" pitchFamily="18" charset="0"/>
              </a:rPr>
              <a:t>       </a:t>
            </a:r>
            <a:r>
              <a:rPr lang="en-US" sz="2000" b="0" i="1" strike="noStrike" dirty="0">
                <a:effectLst/>
                <a:latin typeface="Times New Roman" panose="02020603050405020304" pitchFamily="18" charset="0"/>
                <a:cs typeface="Times New Roman" panose="02020603050405020304" pitchFamily="18" charset="0"/>
              </a:rPr>
              <a:t>India</a:t>
            </a:r>
            <a:endParaRPr lang="en-IN" sz="2000" b="0" i="1" cap="all" dirty="0">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FBEA17-1883-4341-90C4-C596CC5D1729}"/>
              </a:ext>
            </a:extLst>
          </p:cNvPr>
          <p:cNvPicPr>
            <a:picLocks noChangeAspect="1"/>
          </p:cNvPicPr>
          <p:nvPr/>
        </p:nvPicPr>
        <p:blipFill>
          <a:blip r:embed="rId2"/>
          <a:stretch>
            <a:fillRect/>
          </a:stretch>
        </p:blipFill>
        <p:spPr>
          <a:xfrm>
            <a:off x="9563450" y="5683275"/>
            <a:ext cx="2628550" cy="1174725"/>
          </a:xfrm>
          <a:prstGeom prst="rect">
            <a:avLst/>
          </a:prstGeom>
        </p:spPr>
      </p:pic>
      <p:pic>
        <p:nvPicPr>
          <p:cNvPr id="11" name="Picture 10">
            <a:extLst>
              <a:ext uri="{FF2B5EF4-FFF2-40B4-BE49-F238E27FC236}">
                <a16:creationId xmlns:a16="http://schemas.microsoft.com/office/drawing/2014/main" id="{2D8CE302-2459-495B-B2A3-CFF226513961}"/>
              </a:ext>
            </a:extLst>
          </p:cNvPr>
          <p:cNvPicPr>
            <a:picLocks noChangeAspect="1"/>
          </p:cNvPicPr>
          <p:nvPr/>
        </p:nvPicPr>
        <p:blipFill>
          <a:blip r:embed="rId3"/>
          <a:stretch>
            <a:fillRect/>
          </a:stretch>
        </p:blipFill>
        <p:spPr>
          <a:xfrm>
            <a:off x="9591959" y="981380"/>
            <a:ext cx="2628550" cy="1198577"/>
          </a:xfrm>
          <a:prstGeom prst="rect">
            <a:avLst/>
          </a:prstGeom>
        </p:spPr>
      </p:pic>
      <p:pic>
        <p:nvPicPr>
          <p:cNvPr id="13" name="Picture 12">
            <a:extLst>
              <a:ext uri="{FF2B5EF4-FFF2-40B4-BE49-F238E27FC236}">
                <a16:creationId xmlns:a16="http://schemas.microsoft.com/office/drawing/2014/main" id="{4B799084-BC4D-47C2-90CB-7D504C3B9AC8}"/>
              </a:ext>
            </a:extLst>
          </p:cNvPr>
          <p:cNvPicPr>
            <a:picLocks noChangeAspect="1"/>
          </p:cNvPicPr>
          <p:nvPr/>
        </p:nvPicPr>
        <p:blipFill>
          <a:blip r:embed="rId4"/>
          <a:stretch>
            <a:fillRect/>
          </a:stretch>
        </p:blipFill>
        <p:spPr>
          <a:xfrm>
            <a:off x="9563450" y="3375253"/>
            <a:ext cx="2628550" cy="1104467"/>
          </a:xfrm>
          <a:prstGeom prst="rect">
            <a:avLst/>
          </a:prstGeom>
        </p:spPr>
      </p:pic>
      <p:pic>
        <p:nvPicPr>
          <p:cNvPr id="15" name="Picture 14">
            <a:extLst>
              <a:ext uri="{FF2B5EF4-FFF2-40B4-BE49-F238E27FC236}">
                <a16:creationId xmlns:a16="http://schemas.microsoft.com/office/drawing/2014/main" id="{2C97AD4D-CB30-46C1-835B-45EA5AC9337B}"/>
              </a:ext>
            </a:extLst>
          </p:cNvPr>
          <p:cNvPicPr>
            <a:picLocks noChangeAspect="1"/>
          </p:cNvPicPr>
          <p:nvPr/>
        </p:nvPicPr>
        <p:blipFill>
          <a:blip r:embed="rId5"/>
          <a:stretch>
            <a:fillRect/>
          </a:stretch>
        </p:blipFill>
        <p:spPr>
          <a:xfrm>
            <a:off x="9563450" y="4479721"/>
            <a:ext cx="2628550" cy="1203554"/>
          </a:xfrm>
          <a:prstGeom prst="rect">
            <a:avLst/>
          </a:prstGeom>
        </p:spPr>
      </p:pic>
      <p:pic>
        <p:nvPicPr>
          <p:cNvPr id="1028" name="Picture 4" descr="forensic face recognition">
            <a:extLst>
              <a:ext uri="{FF2B5EF4-FFF2-40B4-BE49-F238E27FC236}">
                <a16:creationId xmlns:a16="http://schemas.microsoft.com/office/drawing/2014/main" id="{AC9453DF-7E56-4BD1-AF5E-D00F5F7800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63450" y="2210233"/>
            <a:ext cx="2628550" cy="110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5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0D0-8463-41B3-B86D-8CCC397DC77B}"/>
              </a:ext>
            </a:extLst>
          </p:cNvPr>
          <p:cNvSpPr>
            <a:spLocks noGrp="1"/>
          </p:cNvSpPr>
          <p:nvPr>
            <p:ph type="title"/>
          </p:nvPr>
        </p:nvSpPr>
        <p:spPr>
          <a:xfrm>
            <a:off x="729842" y="117450"/>
            <a:ext cx="10242958" cy="2054250"/>
          </a:xfrm>
        </p:spPr>
        <p:txBody>
          <a:bodyPr>
            <a:normAutofit/>
          </a:bodyPr>
          <a:lstStyle/>
          <a:p>
            <a:r>
              <a:rPr lang="en-IN" sz="6000" dirty="0">
                <a:latin typeface="Algerian" panose="04020705040A02060702" pitchFamily="82" charset="0"/>
              </a:rPr>
              <a:t>APPLICATIONS</a:t>
            </a:r>
          </a:p>
        </p:txBody>
      </p:sp>
      <p:cxnSp>
        <p:nvCxnSpPr>
          <p:cNvPr id="4" name="Straight Connector 3">
            <a:extLst>
              <a:ext uri="{FF2B5EF4-FFF2-40B4-BE49-F238E27FC236}">
                <a16:creationId xmlns:a16="http://schemas.microsoft.com/office/drawing/2014/main" id="{A7BB3256-B6F0-4037-886E-BE19111B545C}"/>
              </a:ext>
            </a:extLst>
          </p:cNvPr>
          <p:cNvCxnSpPr>
            <a:cxnSpLocks/>
          </p:cNvCxnSpPr>
          <p:nvPr/>
        </p:nvCxnSpPr>
        <p:spPr>
          <a:xfrm flipV="1">
            <a:off x="838899" y="939567"/>
            <a:ext cx="10637240" cy="67113"/>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9C346138-E006-4FF2-9073-B1019A46C280}"/>
              </a:ext>
            </a:extLst>
          </p:cNvPr>
          <p:cNvSpPr txBox="1"/>
          <p:nvPr/>
        </p:nvSpPr>
        <p:spPr>
          <a:xfrm>
            <a:off x="897622" y="1163854"/>
            <a:ext cx="8816830" cy="5909310"/>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BANKING USING ATM</a:t>
            </a:r>
          </a:p>
          <a:p>
            <a:pPr algn="just"/>
            <a:r>
              <a:rPr lang="en-IN" sz="2000" i="1" dirty="0">
                <a:latin typeface="Times New Roman" panose="02020603050405020304" pitchFamily="18" charset="0"/>
                <a:cs typeface="Times New Roman" panose="02020603050405020304" pitchFamily="18" charset="0"/>
              </a:rPr>
              <a:t>       Software is able to quickly verify a customer’s face and enable secure </a:t>
            </a:r>
          </a:p>
          <a:p>
            <a:pPr algn="just"/>
            <a:r>
              <a:rPr lang="en-IN" sz="2000" i="1" dirty="0">
                <a:latin typeface="Times New Roman" panose="02020603050405020304" pitchFamily="18" charset="0"/>
                <a:cs typeface="Times New Roman" panose="02020603050405020304" pitchFamily="18" charset="0"/>
              </a:rPr>
              <a:t>       transactions </a:t>
            </a:r>
          </a:p>
          <a:p>
            <a:pPr algn="just"/>
            <a:endParaRPr lang="en-IN" sz="2000"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PROTECT LAW ENFORCEMENT</a:t>
            </a:r>
          </a:p>
          <a:p>
            <a:pPr algn="just"/>
            <a:r>
              <a:rPr lang="en-US" sz="2000" b="0" i="0" dirty="0">
                <a:solidFill>
                  <a:srgbClr val="686868"/>
                </a:solidFill>
                <a:effectLst/>
                <a:latin typeface="Open Sans"/>
              </a:rPr>
              <a:t>       </a:t>
            </a:r>
            <a:r>
              <a:rPr lang="en-US" sz="2000" b="0" i="1" dirty="0">
                <a:effectLst/>
                <a:latin typeface="Times New Roman" panose="02020603050405020304" pitchFamily="18" charset="0"/>
                <a:cs typeface="Times New Roman" panose="02020603050405020304" pitchFamily="18" charset="0"/>
              </a:rPr>
              <a:t>Helps police officers by instantly identify individuals in the field from a safe </a:t>
            </a:r>
          </a:p>
          <a:p>
            <a:pPr algn="just"/>
            <a:r>
              <a:rPr lang="en-US" sz="2000" i="1" dirty="0">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distance</a:t>
            </a:r>
          </a:p>
          <a:p>
            <a:pPr algn="just"/>
            <a:endParaRPr lang="en-IN" sz="2000" b="0" i="1" cap="all"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cap="all" dirty="0">
                <a:effectLst/>
                <a:latin typeface="Times New Roman" panose="02020603050405020304" pitchFamily="18" charset="0"/>
                <a:cs typeface="Times New Roman" panose="02020603050405020304" pitchFamily="18" charset="0"/>
              </a:rPr>
              <a:t>IDENTIFY PEOPLE ON SOCIAL MEDIA PLATFORMS</a:t>
            </a:r>
          </a:p>
          <a:p>
            <a:pPr algn="just"/>
            <a:r>
              <a:rPr lang="en-US" sz="2000" i="1" cap="all" dirty="0">
                <a:latin typeface="Times New Roman" panose="02020603050405020304" pitchFamily="18" charset="0"/>
                <a:cs typeface="Times New Roman" panose="02020603050405020304" pitchFamily="18" charset="0"/>
              </a:rPr>
              <a:t>        H</a:t>
            </a:r>
            <a:r>
              <a:rPr lang="en-US" sz="2000" i="1" dirty="0">
                <a:latin typeface="Times New Roman" panose="02020603050405020304" pitchFamily="18" charset="0"/>
                <a:cs typeface="Times New Roman" panose="02020603050405020304" pitchFamily="18" charset="0"/>
              </a:rPr>
              <a:t>elps </a:t>
            </a:r>
            <a:r>
              <a:rPr lang="en-US" sz="2000" b="0" i="1" dirty="0">
                <a:effectLst/>
                <a:latin typeface="Times New Roman" panose="02020603050405020304" pitchFamily="18" charset="0"/>
                <a:cs typeface="Times New Roman" panose="02020603050405020304" pitchFamily="18" charset="0"/>
              </a:rPr>
              <a:t>Facebook to automatically recognize when its members appear in photos</a:t>
            </a:r>
            <a:endParaRPr lang="en-US" sz="2000" b="0" i="1" cap="all" dirty="0">
              <a:effectLst/>
              <a:latin typeface="Times New Roman" panose="02020603050405020304" pitchFamily="18" charset="0"/>
              <a:cs typeface="Times New Roman" panose="02020603050405020304" pitchFamily="18" charset="0"/>
            </a:endParaRPr>
          </a:p>
          <a:p>
            <a:pPr algn="just"/>
            <a:endParaRPr lang="en-US" sz="2000" b="0" i="0" cap="all"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DIAGNOSE DISEASES(</a:t>
            </a:r>
            <a:r>
              <a:rPr lang="en-IN" sz="2000" b="0" i="0" dirty="0">
                <a:effectLst/>
                <a:latin typeface="Times New Roman" panose="02020603050405020304" pitchFamily="18" charset="0"/>
                <a:cs typeface="Times New Roman" panose="02020603050405020304" pitchFamily="18" charset="0"/>
              </a:rPr>
              <a:t>DiGeorge Syndrome)</a:t>
            </a:r>
          </a:p>
          <a:p>
            <a:pPr algn="just"/>
            <a:r>
              <a:rPr lang="en-US" sz="2000" b="0" i="1" dirty="0">
                <a:effectLst/>
                <a:latin typeface="Times New Roman" panose="02020603050405020304" pitchFamily="18" charset="0"/>
                <a:cs typeface="Times New Roman" panose="02020603050405020304" pitchFamily="18" charset="0"/>
              </a:rPr>
              <a:t>        National Human Genome Research Institute, uses face recognition to detect  </a:t>
            </a:r>
          </a:p>
          <a:p>
            <a:r>
              <a:rPr lang="en-US" sz="2000" i="1" dirty="0">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rare disease called DiGeorge syndrome (portion of 22nd chromosome missing)</a:t>
            </a:r>
          </a:p>
          <a:p>
            <a:pPr algn="just"/>
            <a:endParaRPr lang="en-IN" sz="2000" b="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000" b="0" i="0" cap="all" dirty="0">
                <a:effectLst/>
                <a:latin typeface="Times New Roman" panose="02020603050405020304" pitchFamily="18" charset="0"/>
                <a:cs typeface="Times New Roman" panose="02020603050405020304" pitchFamily="18" charset="0"/>
              </a:rPr>
              <a:t>TRACK SCHOOL ATTENDANCE</a:t>
            </a:r>
          </a:p>
          <a:p>
            <a:pPr algn="just"/>
            <a:r>
              <a:rPr lang="en-US" sz="2000" b="0" i="1" dirty="0">
                <a:effectLst/>
                <a:latin typeface="Times New Roman" panose="02020603050405020304" pitchFamily="18" charset="0"/>
                <a:cs typeface="Times New Roman" panose="02020603050405020304" pitchFamily="18" charset="0"/>
              </a:rPr>
              <a:t>        Tablets are being used to scan students’ faces and match their photos against a </a:t>
            </a:r>
          </a:p>
          <a:p>
            <a:pPr algn="just"/>
            <a:r>
              <a:rPr lang="en-US" sz="2000" i="1" dirty="0">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database to validate their identities</a:t>
            </a:r>
            <a:endParaRPr lang="en-IN" sz="2000" b="0" i="1" cap="all" dirty="0">
              <a:effectLst/>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80D13D1A-5892-493E-A5CE-CF652B6775AB}"/>
              </a:ext>
            </a:extLst>
          </p:cNvPr>
          <p:cNvPicPr>
            <a:picLocks noChangeAspect="1"/>
          </p:cNvPicPr>
          <p:nvPr/>
        </p:nvPicPr>
        <p:blipFill>
          <a:blip r:embed="rId2"/>
          <a:stretch>
            <a:fillRect/>
          </a:stretch>
        </p:blipFill>
        <p:spPr>
          <a:xfrm>
            <a:off x="9714453" y="5761020"/>
            <a:ext cx="2477548" cy="1096980"/>
          </a:xfrm>
          <a:prstGeom prst="rect">
            <a:avLst/>
          </a:prstGeom>
        </p:spPr>
      </p:pic>
      <p:pic>
        <p:nvPicPr>
          <p:cNvPr id="6" name="Picture 5">
            <a:extLst>
              <a:ext uri="{FF2B5EF4-FFF2-40B4-BE49-F238E27FC236}">
                <a16:creationId xmlns:a16="http://schemas.microsoft.com/office/drawing/2014/main" id="{91569738-3D67-4BDE-A894-478354FFB265}"/>
              </a:ext>
            </a:extLst>
          </p:cNvPr>
          <p:cNvPicPr>
            <a:picLocks noChangeAspect="1"/>
          </p:cNvPicPr>
          <p:nvPr/>
        </p:nvPicPr>
        <p:blipFill>
          <a:blip r:embed="rId3"/>
          <a:stretch>
            <a:fillRect/>
          </a:stretch>
        </p:blipFill>
        <p:spPr>
          <a:xfrm>
            <a:off x="9714452" y="3429000"/>
            <a:ext cx="2477548" cy="1096739"/>
          </a:xfrm>
          <a:prstGeom prst="rect">
            <a:avLst/>
          </a:prstGeom>
        </p:spPr>
      </p:pic>
      <p:pic>
        <p:nvPicPr>
          <p:cNvPr id="2050" name="Picture 2" descr="Diagnose Diseases Face Recognition">
            <a:extLst>
              <a:ext uri="{FF2B5EF4-FFF2-40B4-BE49-F238E27FC236}">
                <a16:creationId xmlns:a16="http://schemas.microsoft.com/office/drawing/2014/main" id="{BCA9A365-3695-4E22-B900-F375BE9A9F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4452" y="4531106"/>
            <a:ext cx="2477548" cy="12299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2C2957-7F14-4288-A4F6-865FBB95A99C}"/>
              </a:ext>
            </a:extLst>
          </p:cNvPr>
          <p:cNvPicPr>
            <a:picLocks noChangeAspect="1"/>
          </p:cNvPicPr>
          <p:nvPr/>
        </p:nvPicPr>
        <p:blipFill>
          <a:blip r:embed="rId5"/>
          <a:stretch>
            <a:fillRect/>
          </a:stretch>
        </p:blipFill>
        <p:spPr>
          <a:xfrm>
            <a:off x="9714451" y="2200694"/>
            <a:ext cx="2477547" cy="1254156"/>
          </a:xfrm>
          <a:prstGeom prst="rect">
            <a:avLst/>
          </a:prstGeom>
        </p:spPr>
      </p:pic>
      <p:pic>
        <p:nvPicPr>
          <p:cNvPr id="11" name="Picture 10">
            <a:extLst>
              <a:ext uri="{FF2B5EF4-FFF2-40B4-BE49-F238E27FC236}">
                <a16:creationId xmlns:a16="http://schemas.microsoft.com/office/drawing/2014/main" id="{EA957BFB-E628-4677-93AB-E05F51A3BDE2}"/>
              </a:ext>
            </a:extLst>
          </p:cNvPr>
          <p:cNvPicPr>
            <a:picLocks noChangeAspect="1"/>
          </p:cNvPicPr>
          <p:nvPr/>
        </p:nvPicPr>
        <p:blipFill>
          <a:blip r:embed="rId6"/>
          <a:stretch>
            <a:fillRect/>
          </a:stretch>
        </p:blipFill>
        <p:spPr>
          <a:xfrm>
            <a:off x="9714450" y="998936"/>
            <a:ext cx="2477547" cy="1229914"/>
          </a:xfrm>
          <a:prstGeom prst="rect">
            <a:avLst/>
          </a:prstGeom>
        </p:spPr>
      </p:pic>
    </p:spTree>
    <p:extLst>
      <p:ext uri="{BB962C8B-B14F-4D97-AF65-F5344CB8AC3E}">
        <p14:creationId xmlns:p14="http://schemas.microsoft.com/office/powerpoint/2010/main" val="3700927987"/>
      </p:ext>
    </p:extLst>
  </p:cSld>
  <p:clrMapOvr>
    <a:masterClrMapping/>
  </p:clrMapOvr>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699FE9-A1B7-4AFE-B77A-837AA7B024CB}">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975</Words>
  <Application>Microsoft Office PowerPoint</Application>
  <PresentationFormat>Widescreen</PresentationFormat>
  <Paragraphs>99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 Black</vt:lpstr>
      <vt:lpstr>Franklin Gothic Book</vt:lpstr>
      <vt:lpstr>Open Sans</vt:lpstr>
      <vt:lpstr>Times New Roman</vt:lpstr>
      <vt:lpstr>Wingdings</vt:lpstr>
      <vt:lpstr>Crop</vt:lpstr>
      <vt:lpstr>SHIVALINGESH.S.DHADED          PES1201801888 ROSHAN.N.KALPAVRUKSHA       PES1201802834  GUIDE NAME – LAVANYA KRISHNA       </vt:lpstr>
      <vt:lpstr>    FACIAL RECOGNITION ??</vt:lpstr>
      <vt:lpstr>  HISTORY</vt:lpstr>
      <vt:lpstr>   WHY FACE RECOGNITION OVER BIOMETRICS </vt:lpstr>
      <vt:lpstr>BLOCK DIAGRAM</vt:lpstr>
      <vt:lpstr>How face recognition system works?</vt:lpstr>
      <vt:lpstr>Code and screenshot</vt:lpstr>
      <vt:lpstr>APPLICATIONS</vt:lpstr>
      <vt:lpstr>APPLICATIONS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dc:title>
  <dc:creator>S. S. DHADED</dc:creator>
  <cp:lastModifiedBy>Rohan K</cp:lastModifiedBy>
  <cp:revision>47</cp:revision>
  <dcterms:created xsi:type="dcterms:W3CDTF">2020-11-28T15:43:20Z</dcterms:created>
  <dcterms:modified xsi:type="dcterms:W3CDTF">2020-12-05T10:33:59Z</dcterms:modified>
</cp:coreProperties>
</file>